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312" r:id="rId3"/>
    <p:sldId id="314" r:id="rId5"/>
    <p:sldId id="361" r:id="rId6"/>
    <p:sldId id="257" r:id="rId7"/>
    <p:sldId id="357" r:id="rId8"/>
    <p:sldId id="397" r:id="rId9"/>
    <p:sldId id="398" r:id="rId10"/>
    <p:sldId id="354" r:id="rId11"/>
    <p:sldId id="355" r:id="rId12"/>
    <p:sldId id="359" r:id="rId13"/>
    <p:sldId id="399" r:id="rId14"/>
    <p:sldId id="335" r:id="rId15"/>
    <p:sldId id="263" r:id="rId16"/>
    <p:sldId id="258" r:id="rId17"/>
    <p:sldId id="262" r:id="rId18"/>
    <p:sldId id="338" r:id="rId19"/>
    <p:sldId id="266" r:id="rId20"/>
    <p:sldId id="387" r:id="rId21"/>
    <p:sldId id="298" r:id="rId22"/>
    <p:sldId id="279" r:id="rId23"/>
    <p:sldId id="299" r:id="rId24"/>
    <p:sldId id="276" r:id="rId25"/>
    <p:sldId id="385" r:id="rId26"/>
    <p:sldId id="300" r:id="rId27"/>
  </p:sldIdLst>
  <p:sldSz cx="12192000" cy="6858000"/>
  <p:notesSz cx="6858000" cy="9144000"/>
  <p:embeddedFontLst>
    <p:embeddedFont>
      <p:font typeface="Microsoft JhengHei Light" panose="020B0304030504040204" charset="-120"/>
      <p:regular r:id="rId31"/>
    </p:embeddedFont>
    <p:embeddedFont>
      <p:font typeface="微软雅黑" panose="020B0503020204020204" pitchFamily="34" charset="-122"/>
      <p:regular r:id="rId32"/>
    </p:embeddedFont>
    <p:embeddedFont>
      <p:font typeface="Impact" panose="020B0806030902050204" pitchFamily="34" charset="0"/>
      <p:regular r:id="rId33"/>
    </p:embeddedFont>
    <p:embeddedFont>
      <p:font typeface="等线" panose="02010600030101010101" charset="-122"/>
      <p:regular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微软雅黑 Light" panose="020B0502040204020203" charset="-122"/>
      <p:regular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3F8CC13-5048-4EE6-AE90-83780B5C8071}">
          <p14:sldIdLst>
            <p14:sldId id="312"/>
            <p14:sldId id="314"/>
            <p14:sldId id="361"/>
            <p14:sldId id="257"/>
            <p14:sldId id="357"/>
            <p14:sldId id="397"/>
            <p14:sldId id="398"/>
            <p14:sldId id="354"/>
            <p14:sldId id="355"/>
            <p14:sldId id="359"/>
            <p14:sldId id="399"/>
            <p14:sldId id="335"/>
            <p14:sldId id="263"/>
            <p14:sldId id="258"/>
            <p14:sldId id="262"/>
            <p14:sldId id="338"/>
            <p14:sldId id="266"/>
            <p14:sldId id="387"/>
            <p14:sldId id="298"/>
            <p14:sldId id="279"/>
            <p14:sldId id="299"/>
            <p14:sldId id="276"/>
            <p14:sldId id="385"/>
            <p14:sldId id="3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7F0F"/>
    <a:srgbClr val="000000"/>
    <a:srgbClr val="CF460E"/>
    <a:srgbClr val="CD410E"/>
    <a:srgbClr val="CD400E"/>
    <a:srgbClr val="D1590F"/>
    <a:srgbClr val="CF500F"/>
    <a:srgbClr val="D04C0F"/>
    <a:srgbClr val="CA2C0D"/>
    <a:srgbClr val="D155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29" autoAdjust="0"/>
    <p:restoredTop sz="94672" autoAdjust="0"/>
  </p:normalViewPr>
  <p:slideViewPr>
    <p:cSldViewPr snapToGrid="0" showGuides="1">
      <p:cViewPr varScale="1">
        <p:scale>
          <a:sx n="108" d="100"/>
          <a:sy n="108" d="100"/>
        </p:scale>
        <p:origin x="186" y="108"/>
      </p:cViewPr>
      <p:guideLst>
        <p:guide orient="horz" pos="214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noFill/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0B8D0-F666-4F42-BE80-5CFCB8CF4F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C33F8-06FA-4FA2-A019-42492D6424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DC33F8-06FA-4FA2-A019-42492D64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120474-C38A-44E8-885C-0607CD745C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C33F8-06FA-4FA2-A019-42492D6424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æ¥èªç¸å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8926" y="-2673879"/>
            <a:ext cx="6862953" cy="122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æ¥èªç¸å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8926" y="-2673879"/>
            <a:ext cx="6862953" cy="1220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10000">
        <p:random/>
      </p:transition>
    </mc:Choice>
    <mc:Fallback>
      <p:transition spd="slow" advTm="10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hemeOverride" Target="../theme/themeOverride1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hemeOverride" Target="../theme/themeOverride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hemeOverride" Target="../theme/themeOverride18.xml"/><Relationship Id="rId4" Type="http://schemas.openxmlformats.org/officeDocument/2006/relationships/image" Target="../media/image5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8" Type="http://schemas.openxmlformats.org/officeDocument/2006/relationships/slideLayout" Target="../slideLayouts/slideLayout9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jpe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2" Type="http://schemas.openxmlformats.org/officeDocument/2006/relationships/slideLayout" Target="../slideLayouts/slideLayout8.xml"/><Relationship Id="rId11" Type="http://schemas.openxmlformats.org/officeDocument/2006/relationships/themeOverride" Target="../theme/themeOverride2.xml"/><Relationship Id="rId10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con"/>
          <p:cNvPicPr preferRelativeResize="0">
            <a:picLocks noChangeAspect="1"/>
          </p:cNvPicPr>
          <p:nvPr/>
        </p:nvPicPr>
        <p:blipFill>
          <a:blip r:embed="rId1"/>
          <a:srcRect t="8652" r="9017"/>
          <a:stretch>
            <a:fillRect/>
          </a:stretch>
        </p:blipFill>
        <p:spPr>
          <a:xfrm>
            <a:off x="4081145" y="1329055"/>
            <a:ext cx="4029075" cy="4029075"/>
          </a:xfrm>
          <a:prstGeom prst="rect">
            <a:avLst/>
          </a:prstGeom>
          <a:noFill/>
          <a:ln>
            <a:noFill/>
          </a:ln>
          <a:effectLst>
            <a:glow rad="1143000">
              <a:schemeClr val="accent1">
                <a:alpha val="10000"/>
              </a:schemeClr>
            </a:glow>
            <a:innerShdw blurRad="63500" dist="50800" dir="5400000">
              <a:srgbClr val="00B0F0">
                <a:alpha val="100000"/>
              </a:srgbClr>
            </a:innerShdw>
          </a:effectLst>
        </p:spPr>
      </p:pic>
      <p:sp>
        <p:nvSpPr>
          <p:cNvPr id="4" name="文本框 3"/>
          <p:cNvSpPr txBox="1">
            <a:spLocks noChangeAspect="1"/>
          </p:cNvSpPr>
          <p:nvPr/>
        </p:nvSpPr>
        <p:spPr>
          <a:xfrm>
            <a:off x="3893185" y="4737100"/>
            <a:ext cx="4957445" cy="706755"/>
          </a:xfrm>
          <a:prstGeom prst="rect">
            <a:avLst/>
          </a:prstGeom>
          <a:noFill/>
          <a:effectLst>
            <a:outerShdw blurRad="50800" dist="50800" dir="20460000" algn="ctr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 Light" panose="020B0304030504040204" charset="-120"/>
                <a:ea typeface="Microsoft JhengHei Light" panose="020B0304030504040204" charset="-120"/>
                <a:cs typeface="+mj-lt"/>
              </a:rPr>
              <a:t>Hey   Cortana</a:t>
            </a:r>
            <a:endParaRPr lang="en-US" altLang="zh-CN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 Light" panose="020B0304030504040204" charset="-120"/>
              <a:ea typeface="Microsoft JhengHei Light" panose="020B0304030504040204" charset="-120"/>
              <a:cs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trips dir="rd"/>
      </p:transition>
    </mc:Choice>
    <mc:Fallback>
      <p:transition spd="slow">
        <p:strips dir="r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5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9"/>
          <p:cNvSpPr>
            <a:spLocks noChangeAspect="1"/>
          </p:cNvSpPr>
          <p:nvPr/>
        </p:nvSpPr>
        <p:spPr>
          <a:xfrm>
            <a:off x="3172522" y="391490"/>
            <a:ext cx="1577740" cy="1261212"/>
          </a:xfrm>
          <a:prstGeom prst="parallelogram">
            <a:avLst>
              <a:gd name="adj" fmla="val 507"/>
            </a:avLst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3600" i="1" dirty="0">
                <a:solidFill>
                  <a:srgbClr val="FF0000"/>
                </a:solidFill>
                <a:latin typeface="Impact" panose="020B0806030902050204" pitchFamily="34" charset="0"/>
              </a:rPr>
              <a:t>setup</a:t>
            </a:r>
            <a:endParaRPr lang="en-US" sz="36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89747" y="2015231"/>
            <a:ext cx="51110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表结构：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	Id  —— </a:t>
            </a:r>
            <a:r>
              <a:rPr lang="zh-CN" altLang="en-US" dirty="0">
                <a:solidFill>
                  <a:srgbClr val="FFFF00"/>
                </a:solidFill>
              </a:rPr>
              <a:t>用于存储登录账号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	Name  —— </a:t>
            </a:r>
            <a:r>
              <a:rPr lang="zh-CN" altLang="en-US" dirty="0">
                <a:solidFill>
                  <a:srgbClr val="FFFF00"/>
                </a:solidFill>
              </a:rPr>
              <a:t>用于存储昵称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	password  —— </a:t>
            </a:r>
            <a:r>
              <a:rPr lang="zh-CN" altLang="en-US" dirty="0">
                <a:solidFill>
                  <a:srgbClr val="FFFF00"/>
                </a:solidFill>
              </a:rPr>
              <a:t>用于存储登录密码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	I int(40)  primary key  </a:t>
            </a:r>
            <a:r>
              <a:rPr lang="en-US" altLang="zh-CN" dirty="0" err="1">
                <a:solidFill>
                  <a:srgbClr val="FFFF00"/>
                </a:solidFill>
              </a:rPr>
              <a:t>auto_increment</a:t>
            </a:r>
            <a:r>
              <a:rPr lang="en-US" altLang="zh-CN" dirty="0">
                <a:solidFill>
                  <a:srgbClr val="FFFF00"/>
                </a:solidFill>
              </a:rPr>
              <a:t>  </a:t>
            </a:r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5" name="图片 4" descr="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1675" y="790575"/>
            <a:ext cx="3275965" cy="527621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508125" y="138430"/>
            <a:ext cx="1975485" cy="904184"/>
            <a:chOff x="2286648" y="3069185"/>
            <a:chExt cx="3390252" cy="904184"/>
          </a:xfrm>
        </p:grpSpPr>
        <p:sp>
          <p:nvSpPr>
            <p:cNvPr id="15" name="TextBox 47"/>
            <p:cNvSpPr txBox="1"/>
            <p:nvPr/>
          </p:nvSpPr>
          <p:spPr>
            <a:xfrm>
              <a:off x="2286648" y="3069185"/>
              <a:ext cx="3039604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mysql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2403254" y="3549824"/>
              <a:ext cx="327364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数据库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7" name="图片 16" descr="my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51765"/>
            <a:ext cx="1138555" cy="1138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20"/>
          <p:cNvSpPr>
            <a:spLocks noChangeAspect="1"/>
          </p:cNvSpPr>
          <p:nvPr/>
        </p:nvSpPr>
        <p:spPr>
          <a:xfrm>
            <a:off x="589915" y="3644265"/>
            <a:ext cx="2159635" cy="1394460"/>
          </a:xfrm>
          <a:prstGeom prst="parallelogram">
            <a:avLst>
              <a:gd name="adj" fmla="val 35823"/>
            </a:avLst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3600" i="1" dirty="0" err="1">
                <a:solidFill>
                  <a:srgbClr val="FF0000"/>
                </a:solidFill>
                <a:latin typeface="Impact" panose="020B0806030902050204" pitchFamily="34" charset="0"/>
              </a:rPr>
              <a:t>f</a:t>
            </a:r>
            <a:r>
              <a:rPr lang="en-US" sz="3600" i="1" dirty="0" err="1">
                <a:solidFill>
                  <a:srgbClr val="FF0000"/>
                </a:solidFill>
                <a:latin typeface="Impact" panose="020B0806030902050204" pitchFamily="34" charset="0"/>
              </a:rPr>
              <a:t>riend_list</a:t>
            </a:r>
            <a:endParaRPr lang="en-US" sz="3600" i="1" dirty="0" err="1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Oval 121"/>
          <p:cNvSpPr>
            <a:spLocks noChangeAspect="1"/>
          </p:cNvSpPr>
          <p:nvPr/>
        </p:nvSpPr>
        <p:spPr>
          <a:xfrm>
            <a:off x="4991100" y="3653790"/>
            <a:ext cx="1985645" cy="1409065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i="1" dirty="0">
                <a:solidFill>
                  <a:srgbClr val="FF0000"/>
                </a:solidFill>
                <a:latin typeface="Impact" panose="020B0806030902050204" pitchFamily="34" charset="0"/>
              </a:rPr>
              <a:t>group_list</a:t>
            </a:r>
            <a:endParaRPr lang="en-US" sz="36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9234805" y="1112520"/>
            <a:ext cx="2072640" cy="1409065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>
              <a:lnSpc>
                <a:spcPct val="90000"/>
              </a:lnSpc>
            </a:pPr>
            <a:r>
              <a:rPr lang="en-US" sz="3600" i="1" dirty="0">
                <a:solidFill>
                  <a:srgbClr val="FF0000"/>
                </a:solidFill>
                <a:latin typeface="Impact" panose="020B0806030902050204" pitchFamily="34" charset="0"/>
              </a:rPr>
              <a:t>group_chat</a:t>
            </a:r>
            <a:endParaRPr lang="en-US" sz="36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7" name="Oval 119"/>
          <p:cNvSpPr>
            <a:spLocks noChangeAspect="1"/>
          </p:cNvSpPr>
          <p:nvPr/>
        </p:nvSpPr>
        <p:spPr>
          <a:xfrm>
            <a:off x="4979670" y="1112520"/>
            <a:ext cx="2008505" cy="1554480"/>
          </a:xfrm>
          <a:prstGeom prst="parallelogram">
            <a:avLst>
              <a:gd name="adj" fmla="val 507"/>
            </a:avLst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>
              <a:lnSpc>
                <a:spcPct val="90000"/>
              </a:lnSpc>
            </a:pPr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3600" i="1" dirty="0">
                <a:solidFill>
                  <a:srgbClr val="FF0000"/>
                </a:solidFill>
                <a:latin typeface="Impact" panose="020B0806030902050204" pitchFamily="34" charset="0"/>
              </a:rPr>
              <a:t>  setup</a:t>
            </a:r>
            <a:endParaRPr lang="en-US" sz="36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0" name="上箭头 9"/>
          <p:cNvSpPr/>
          <p:nvPr/>
        </p:nvSpPr>
        <p:spPr>
          <a:xfrm>
            <a:off x="5775960" y="2712720"/>
            <a:ext cx="415925" cy="8305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085465" y="4298950"/>
            <a:ext cx="1430020" cy="403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49550" y="3653790"/>
            <a:ext cx="2471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user_group</a:t>
            </a:r>
            <a:r>
              <a:rPr lang="zh-CN" altLang="en-US" b="1">
                <a:solidFill>
                  <a:schemeClr val="bg1"/>
                </a:solidFill>
              </a:rPr>
              <a:t>外键关联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group_list(id)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91885" y="2999105"/>
            <a:ext cx="1780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user</a:t>
            </a:r>
            <a:r>
              <a:rPr lang="zh-CN" altLang="en-US" b="1">
                <a:solidFill>
                  <a:schemeClr val="bg1"/>
                </a:solidFill>
              </a:rPr>
              <a:t>外键关联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setup(I)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8" name="左箭头 17"/>
          <p:cNvSpPr/>
          <p:nvPr/>
        </p:nvSpPr>
        <p:spPr>
          <a:xfrm>
            <a:off x="7353300" y="1687830"/>
            <a:ext cx="1441450" cy="4032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353300" y="1042670"/>
            <a:ext cx="200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idname</a:t>
            </a:r>
            <a:r>
              <a:rPr lang="zh-CN" altLang="en-US" b="1">
                <a:solidFill>
                  <a:schemeClr val="bg1"/>
                </a:solidFill>
              </a:rPr>
              <a:t>外键关联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setup(I)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710488" y="4590415"/>
            <a:ext cx="4098925" cy="14452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solidFill>
                  <a:srgbClr val="00B0F0"/>
                </a:solidFill>
                <a:sym typeface="+mn-ea"/>
              </a:rPr>
              <a:t>数据库外键关联</a:t>
            </a:r>
            <a:endParaRPr lang="zh-CN" altLang="en-US" sz="4400" b="1">
              <a:solidFill>
                <a:srgbClr val="00B0F0"/>
              </a:solidFill>
              <a:sym typeface="+mn-ea"/>
            </a:endParaRPr>
          </a:p>
          <a:p>
            <a:pPr algn="ctr"/>
            <a:r>
              <a:rPr lang="zh-CN" altLang="en-US" sz="4400" b="1">
                <a:solidFill>
                  <a:srgbClr val="00B0F0"/>
                </a:solidFill>
                <a:sym typeface="+mn-ea"/>
              </a:rPr>
              <a:t>展示</a:t>
            </a:r>
            <a:endParaRPr lang="zh-CN" altLang="en-US" sz="4400" b="1">
              <a:solidFill>
                <a:srgbClr val="00B0F0"/>
              </a:solidFill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08125" y="138430"/>
            <a:ext cx="1975485" cy="904184"/>
            <a:chOff x="2286648" y="3069185"/>
            <a:chExt cx="3390252" cy="904184"/>
          </a:xfrm>
        </p:grpSpPr>
        <p:sp>
          <p:nvSpPr>
            <p:cNvPr id="23" name="TextBox 47"/>
            <p:cNvSpPr txBox="1"/>
            <p:nvPr/>
          </p:nvSpPr>
          <p:spPr>
            <a:xfrm>
              <a:off x="2286648" y="3069185"/>
              <a:ext cx="3039604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mysql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47"/>
            <p:cNvSpPr txBox="1"/>
            <p:nvPr/>
          </p:nvSpPr>
          <p:spPr>
            <a:xfrm>
              <a:off x="2403254" y="3549824"/>
              <a:ext cx="327364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数据库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5" name="图片 24" descr="mysq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151765"/>
            <a:ext cx="1138555" cy="1138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0"/>
                            </p:stCondLst>
                            <p:childTnLst>
                              <p:par>
                                <p:cTn id="18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0"/>
                            </p:stCondLst>
                            <p:childTnLst>
                              <p:par>
                                <p:cTn id="49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0"/>
                            </p:stCondLst>
                            <p:childTnLst>
                              <p:par>
                                <p:cTn id="5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2" grpId="0" animBg="1"/>
      <p:bldP spid="13" grpId="0" animBg="1"/>
      <p:bldP spid="15" grpId="0"/>
      <p:bldP spid="3" grpId="0" animBg="1"/>
      <p:bldP spid="10" grpId="0" bldLvl="0" animBg="1"/>
      <p:bldP spid="16" grpId="0"/>
      <p:bldP spid="122" grpId="0" animBg="1"/>
      <p:bldP spid="18" grpId="0" animBg="1"/>
      <p:bldP spid="19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7"/>
          <p:cNvSpPr txBox="1"/>
          <p:nvPr/>
        </p:nvSpPr>
        <p:spPr>
          <a:xfrm>
            <a:off x="3547318" y="3860401"/>
            <a:ext cx="565616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effectLst/>
                <a:sym typeface="+mn-ea"/>
              </a:rPr>
              <a:t>来看看我们的注册程序！</a:t>
            </a:r>
            <a:endParaRPr lang="en-US" altLang="zh-CN">
              <a:solidFill>
                <a:schemeClr val="bg1"/>
              </a:solidFill>
              <a:effectLst/>
            </a:endParaRPr>
          </a:p>
        </p:txBody>
      </p:sp>
      <p:sp>
        <p:nvSpPr>
          <p:cNvPr id="5" name="TextBox 47"/>
          <p:cNvSpPr txBox="1"/>
          <p:nvPr/>
        </p:nvSpPr>
        <p:spPr>
          <a:xfrm>
            <a:off x="2734704" y="2152996"/>
            <a:ext cx="6744182" cy="1248012"/>
          </a:xfrm>
          <a:prstGeom prst="parallelogram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endParaRPr lang="en-US" altLang="zh-CN" sz="5400" b="1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264037" y="1914236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b="1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5905" y="1988185"/>
            <a:ext cx="873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solidFill>
                  <a:schemeClr val="accent1"/>
                </a:solidFill>
              </a:rPr>
              <a:t>03</a:t>
            </a:r>
            <a:endParaRPr lang="en-US" altLang="zh-CN" sz="3200" b="1" dirty="0">
              <a:solidFill>
                <a:schemeClr val="accen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97530" y="2072005"/>
            <a:ext cx="59969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49000">
                      <a:srgbClr val="819E97">
                        <a:alpha val="100000"/>
                      </a:srgbClr>
                    </a:gs>
                    <a:gs pos="100000">
                      <a:srgbClr val="034373"/>
                    </a:gs>
                  </a:gsLst>
                  <a:lin ang="5400000"/>
                </a:gradFill>
                <a:effectLst>
                  <a:outerShdw dist="50800" dir="2700000" algn="bl" rotWithShape="0">
                    <a:srgbClr val="356277"/>
                  </a:outerShdw>
                </a:effectLst>
              </a:rPr>
              <a:t>register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49000">
                    <a:srgbClr val="819E97">
                      <a:alpha val="100000"/>
                    </a:srgbClr>
                  </a:gs>
                  <a:gs pos="100000">
                    <a:srgbClr val="034373"/>
                  </a:gs>
                </a:gsLst>
                <a:lin ang="5400000"/>
              </a:gradFill>
              <a:effectLst>
                <a:outerShdw dist="50800" dir="2700000" algn="bl" rotWithShape="0">
                  <a:srgbClr val="356277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6" presetClass="entr" presetSubtype="4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/>
      <p:bldP spid="4" grpId="0"/>
      <p:bldP spid="5" grpId="4" bldLvl="0" animBg="1"/>
      <p:bldP spid="3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_1"/>
          <p:cNvSpPr>
            <a:spLocks noChangeArrowheads="1"/>
          </p:cNvSpPr>
          <p:nvPr/>
        </p:nvSpPr>
        <p:spPr bwMode="auto">
          <a:xfrm rot="19397468">
            <a:off x="4921825" y="2164340"/>
            <a:ext cx="1730288" cy="1755045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5400" b="1" i="1">
              <a:solidFill>
                <a:schemeClr val="tx1"/>
              </a:solidFill>
              <a:latin typeface="Impact" panose="020B0806030902050204" pitchFamily="34" charset="0"/>
              <a:sym typeface="+mn-lt"/>
            </a:endParaRPr>
          </a:p>
        </p:txBody>
      </p:sp>
      <p:sp>
        <p:nvSpPr>
          <p:cNvPr id="3" name="Freeform 3"/>
          <p:cNvSpPr>
            <a:spLocks noChangeArrowheads="1"/>
          </p:cNvSpPr>
          <p:nvPr/>
        </p:nvSpPr>
        <p:spPr bwMode="auto">
          <a:xfrm rot="3202081">
            <a:off x="6143109" y="2573159"/>
            <a:ext cx="1730063" cy="1755273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5400" b="1" i="1">
              <a:solidFill>
                <a:schemeClr val="tx1"/>
              </a:solidFill>
              <a:latin typeface="Impact" panose="020B0806030902050204" pitchFamily="34" charset="0"/>
              <a:sym typeface="+mn-lt"/>
            </a:endParaRPr>
          </a:p>
        </p:txBody>
      </p:sp>
      <p:sp>
        <p:nvSpPr>
          <p:cNvPr id="4" name="Freeform 3_3"/>
          <p:cNvSpPr>
            <a:spLocks noChangeArrowheads="1"/>
          </p:cNvSpPr>
          <p:nvPr/>
        </p:nvSpPr>
        <p:spPr bwMode="auto">
          <a:xfrm rot="8579122">
            <a:off x="5731211" y="3796253"/>
            <a:ext cx="1730288" cy="1755045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5400" b="1" i="1">
              <a:solidFill>
                <a:schemeClr val="tx1"/>
              </a:solidFill>
              <a:latin typeface="Impact" panose="020B0806030902050204" pitchFamily="34" charset="0"/>
              <a:sym typeface="+mn-lt"/>
            </a:endParaRPr>
          </a:p>
        </p:txBody>
      </p:sp>
      <p:sp>
        <p:nvSpPr>
          <p:cNvPr id="5" name="Freeform 3_4"/>
          <p:cNvSpPr>
            <a:spLocks noChangeArrowheads="1"/>
          </p:cNvSpPr>
          <p:nvPr/>
        </p:nvSpPr>
        <p:spPr bwMode="auto">
          <a:xfrm rot="13978264">
            <a:off x="4510794" y="3395791"/>
            <a:ext cx="1730063" cy="1755273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5400" b="1" i="1">
              <a:solidFill>
                <a:schemeClr val="tx1"/>
              </a:solidFill>
              <a:latin typeface="Impact" panose="020B0806030902050204" pitchFamily="34" charset="0"/>
              <a:sym typeface="+mn-lt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5207666" y="2399593"/>
            <a:ext cx="1094015" cy="1197610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ru-RU" sz="6000" b="1" dirty="0">
                <a:solidFill>
                  <a:srgbClr val="D1550F"/>
                </a:solidFill>
                <a:cs typeface="+mn-ea"/>
                <a:sym typeface="+mn-lt"/>
              </a:rPr>
              <a:t>c</a:t>
            </a:r>
            <a:endParaRPr lang="en-US" altLang="ru-RU" sz="6000" b="1" dirty="0">
              <a:solidFill>
                <a:srgbClr val="D1550F"/>
              </a:solidFill>
              <a:cs typeface="+mn-ea"/>
              <a:sym typeface="+mn-lt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6036452" y="4210632"/>
            <a:ext cx="1094015" cy="1197610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ru-RU" sz="6000" b="1" dirty="0">
                <a:solidFill>
                  <a:srgbClr val="D1550F"/>
                </a:solidFill>
                <a:cs typeface="+mn-ea"/>
                <a:sym typeface="+mn-lt"/>
              </a:rPr>
              <a:t>s</a:t>
            </a:r>
            <a:endParaRPr lang="en-US" altLang="ru-RU" sz="6000" b="1" dirty="0">
              <a:solidFill>
                <a:srgbClr val="D1550F"/>
              </a:solidFill>
              <a:cs typeface="+mn-ea"/>
              <a:sym typeface="+mn-lt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570590" y="2868387"/>
            <a:ext cx="1094015" cy="1197610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6000" b="1" dirty="0">
                <a:solidFill>
                  <a:srgbClr val="D1550F"/>
                </a:solidFill>
                <a:cs typeface="+mn-ea"/>
                <a:sym typeface="+mn-lt"/>
              </a:rPr>
              <a:t>j</a:t>
            </a:r>
            <a:endParaRPr lang="en-US" altLang="zh-CN" sz="6000" b="1" dirty="0">
              <a:solidFill>
                <a:srgbClr val="D1550F"/>
              </a:solidFill>
              <a:cs typeface="+mn-ea"/>
              <a:sym typeface="+mn-lt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4791600" y="3717202"/>
            <a:ext cx="1094015" cy="1197610"/>
          </a:xfrm>
          <a:prstGeom prst="rect">
            <a:avLst/>
          </a:prstGeom>
          <a:noFill/>
        </p:spPr>
        <p:txBody>
          <a:bodyPr wrap="square" lIns="91413" tIns="45705" rIns="91413" bIns="45705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ru-RU" sz="6000" b="1" dirty="0">
                <a:solidFill>
                  <a:srgbClr val="D1550F"/>
                </a:solidFill>
                <a:cs typeface="+mn-ea"/>
                <a:sym typeface="+mn-lt"/>
              </a:rPr>
              <a:t>i</a:t>
            </a:r>
            <a:endParaRPr lang="en-US" altLang="ru-RU" sz="6000" b="1" dirty="0">
              <a:solidFill>
                <a:srgbClr val="D1550F"/>
              </a:solidFill>
              <a:cs typeface="+mn-ea"/>
              <a:sym typeface="+mn-lt"/>
            </a:endParaRPr>
          </a:p>
        </p:txBody>
      </p:sp>
      <p:grpSp>
        <p:nvGrpSpPr>
          <p:cNvPr id="10" name="Group 11"/>
          <p:cNvGrpSpPr/>
          <p:nvPr/>
        </p:nvGrpSpPr>
        <p:grpSpPr>
          <a:xfrm>
            <a:off x="6850343" y="2492065"/>
            <a:ext cx="1532965" cy="336176"/>
            <a:chOff x="6508376" y="1129553"/>
            <a:chExt cx="1532965" cy="336176"/>
          </a:xfrm>
        </p:grpSpPr>
        <p:cxnSp>
          <p:nvCxnSpPr>
            <p:cNvPr id="11" name="Straight Connector 12"/>
            <p:cNvCxnSpPr/>
            <p:nvPr/>
          </p:nvCxnSpPr>
          <p:spPr>
            <a:xfrm flipV="1">
              <a:off x="6508376" y="1129553"/>
              <a:ext cx="336177" cy="3361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3"/>
            <p:cNvCxnSpPr/>
            <p:nvPr/>
          </p:nvCxnSpPr>
          <p:spPr>
            <a:xfrm>
              <a:off x="6844553" y="1129553"/>
              <a:ext cx="11967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4"/>
          <p:cNvGrpSpPr/>
          <p:nvPr/>
        </p:nvGrpSpPr>
        <p:grpSpPr>
          <a:xfrm flipV="1">
            <a:off x="6945403" y="4576321"/>
            <a:ext cx="1532965" cy="336176"/>
            <a:chOff x="6508376" y="1129553"/>
            <a:chExt cx="1532965" cy="336176"/>
          </a:xfrm>
        </p:grpSpPr>
        <p:cxnSp>
          <p:nvCxnSpPr>
            <p:cNvPr id="14" name="Straight Connector 17"/>
            <p:cNvCxnSpPr/>
            <p:nvPr/>
          </p:nvCxnSpPr>
          <p:spPr>
            <a:xfrm flipV="1">
              <a:off x="6508376" y="1129553"/>
              <a:ext cx="336177" cy="3361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8"/>
            <p:cNvCxnSpPr/>
            <p:nvPr/>
          </p:nvCxnSpPr>
          <p:spPr>
            <a:xfrm>
              <a:off x="6844553" y="1129553"/>
              <a:ext cx="11967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9"/>
          <p:cNvGrpSpPr/>
          <p:nvPr/>
        </p:nvGrpSpPr>
        <p:grpSpPr>
          <a:xfrm flipH="1">
            <a:off x="3909333" y="2519170"/>
            <a:ext cx="1532965" cy="336176"/>
            <a:chOff x="6508376" y="1129553"/>
            <a:chExt cx="1532965" cy="336176"/>
          </a:xfrm>
        </p:grpSpPr>
        <p:cxnSp>
          <p:nvCxnSpPr>
            <p:cNvPr id="17" name="Straight Connector 20"/>
            <p:cNvCxnSpPr/>
            <p:nvPr/>
          </p:nvCxnSpPr>
          <p:spPr>
            <a:xfrm flipV="1">
              <a:off x="6508376" y="1129553"/>
              <a:ext cx="336177" cy="3361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1"/>
            <p:cNvCxnSpPr/>
            <p:nvPr/>
          </p:nvCxnSpPr>
          <p:spPr>
            <a:xfrm>
              <a:off x="6844553" y="1129553"/>
              <a:ext cx="11967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22"/>
          <p:cNvGrpSpPr/>
          <p:nvPr/>
        </p:nvGrpSpPr>
        <p:grpSpPr>
          <a:xfrm flipH="1" flipV="1">
            <a:off x="3844397" y="4720673"/>
            <a:ext cx="1546412" cy="336176"/>
            <a:chOff x="6508376" y="1129553"/>
            <a:chExt cx="1546412" cy="336176"/>
          </a:xfrm>
        </p:grpSpPr>
        <p:cxnSp>
          <p:nvCxnSpPr>
            <p:cNvPr id="20" name="Straight Connector 23"/>
            <p:cNvCxnSpPr/>
            <p:nvPr/>
          </p:nvCxnSpPr>
          <p:spPr>
            <a:xfrm flipV="1">
              <a:off x="6508376" y="1129553"/>
              <a:ext cx="336177" cy="3361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4"/>
            <p:cNvCxnSpPr/>
            <p:nvPr/>
          </p:nvCxnSpPr>
          <p:spPr>
            <a:xfrm>
              <a:off x="6858000" y="1129553"/>
              <a:ext cx="119678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Placeholder 5"/>
          <p:cNvSpPr txBox="1"/>
          <p:nvPr/>
        </p:nvSpPr>
        <p:spPr>
          <a:xfrm>
            <a:off x="8478601" y="2323100"/>
            <a:ext cx="1977475" cy="731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接收客户端信息，判段用户名，密码，确认密码是否符合规定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3" name="TextBox 26"/>
          <p:cNvSpPr txBox="1"/>
          <p:nvPr/>
        </p:nvSpPr>
        <p:spPr>
          <a:xfrm>
            <a:off x="9517658" y="1939452"/>
            <a:ext cx="8629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judge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 Placeholder 5"/>
          <p:cNvSpPr txBox="1"/>
          <p:nvPr/>
        </p:nvSpPr>
        <p:spPr>
          <a:xfrm>
            <a:off x="8478520" y="4720590"/>
            <a:ext cx="2710180" cy="8655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defRPr/>
            </a:pPr>
            <a:r>
              <a:rPr lang="zh-CN" altLang="nl-NL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创建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sql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语句，进入数据库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setuo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表中进行比对，查询用户为是否注册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5" name="TextBox 28"/>
          <p:cNvSpPr txBox="1"/>
          <p:nvPr/>
        </p:nvSpPr>
        <p:spPr>
          <a:xfrm>
            <a:off x="9517658" y="4346133"/>
            <a:ext cx="872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id-ID" sz="2000" b="1" dirty="0">
                <a:solidFill>
                  <a:schemeClr val="bg1"/>
                </a:solidFill>
                <a:cs typeface="+mn-ea"/>
                <a:sym typeface="+mn-lt"/>
              </a:rPr>
              <a:t>select</a:t>
            </a:r>
            <a:endParaRPr lang="en-US" altLang="id-ID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Text Placeholder 5"/>
          <p:cNvSpPr txBox="1"/>
          <p:nvPr/>
        </p:nvSpPr>
        <p:spPr>
          <a:xfrm>
            <a:off x="1717040" y="2353310"/>
            <a:ext cx="2165985" cy="731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defRPr/>
            </a:pPr>
            <a:r>
              <a:rPr lang="zh-CN" altLang="nl-NL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在客户端判断注册信息符合后，通过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socket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传输至服务端</a:t>
            </a:r>
            <a:endParaRPr lang="zh-CN" altLang="en-US" sz="14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2385874" y="2002317"/>
            <a:ext cx="1470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id-ID" sz="2000" b="1" dirty="0">
                <a:solidFill>
                  <a:schemeClr val="bg1"/>
                </a:solidFill>
                <a:cs typeface="+mn-ea"/>
                <a:sym typeface="+mn-lt"/>
              </a:rPr>
              <a:t>创建</a:t>
            </a: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socket</a:t>
            </a:r>
            <a:endParaRPr lang="en-US" altLang="zh-CN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Text Placeholder 5"/>
          <p:cNvSpPr txBox="1"/>
          <p:nvPr/>
        </p:nvSpPr>
        <p:spPr>
          <a:xfrm>
            <a:off x="1625600" y="4825819"/>
            <a:ext cx="2158028" cy="7314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0" indent="0" algn="ctr" defTabSz="914400" rtl="0" eaLnBrk="1" latinLnBrk="0" hangingPunct="1">
              <a:lnSpc>
                <a:spcPct val="86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  <a:defRPr/>
            </a:pPr>
            <a:r>
              <a:rPr lang="zh-CN" altLang="nl-NL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当以上条件均符合时，在服务端创建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SQL</a:t>
            </a:r>
            <a:r>
              <a:rPr lang="zh-CN" altLang="en-US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语句，</a:t>
            </a:r>
            <a:r>
              <a:rPr lang="zh-CN" altLang="nl-NL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将新用户数据插入到数据库</a:t>
            </a:r>
            <a:r>
              <a:rPr lang="en-US" altLang="zh-CN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setup</a:t>
            </a:r>
            <a:r>
              <a:rPr lang="zh-CN" altLang="nl-NL" sz="1400" dirty="0">
                <a:solidFill>
                  <a:schemeClr val="bg1"/>
                </a:solidFill>
                <a:ea typeface="微软雅黑" panose="020B0503020204020204" pitchFamily="34" charset="-122"/>
                <a:cs typeface="+mn-ea"/>
                <a:sym typeface="Segoe UI" panose="020B0502040204020203" pitchFamily="34" charset="0"/>
              </a:rPr>
              <a:t>表中</a:t>
            </a:r>
            <a:endParaRPr lang="zh-CN" altLang="nl-NL" sz="1400" dirty="0">
              <a:solidFill>
                <a:schemeClr val="bg1"/>
              </a:solidFill>
              <a:ea typeface="微软雅黑" panose="020B0503020204020204" pitchFamily="34" charset="-122"/>
              <a:cs typeface="+mn-ea"/>
              <a:sym typeface="Segoe UI" panose="020B0502040204020203" pitchFamily="34" charset="0"/>
            </a:endParaRPr>
          </a:p>
        </p:txBody>
      </p:sp>
      <p:sp>
        <p:nvSpPr>
          <p:cNvPr id="29" name="TextBox 32"/>
          <p:cNvSpPr txBox="1"/>
          <p:nvPr/>
        </p:nvSpPr>
        <p:spPr>
          <a:xfrm>
            <a:off x="2810355" y="4505672"/>
            <a:ext cx="9099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id-ID" sz="2000" b="1" dirty="0">
                <a:solidFill>
                  <a:schemeClr val="bg1"/>
                </a:solidFill>
                <a:cs typeface="+mn-ea"/>
                <a:sym typeface="+mn-lt"/>
              </a:rPr>
              <a:t>insert</a:t>
            </a:r>
            <a:endParaRPr lang="en-US" altLang="id-ID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11960" y="139065"/>
            <a:ext cx="1755775" cy="920089"/>
            <a:chOff x="2403253" y="3052040"/>
            <a:chExt cx="3273647" cy="920033"/>
          </a:xfrm>
        </p:grpSpPr>
        <p:sp>
          <p:nvSpPr>
            <p:cNvPr id="32" name="TextBox 47"/>
            <p:cNvSpPr txBox="1"/>
            <p:nvPr/>
          </p:nvSpPr>
          <p:spPr>
            <a:xfrm>
              <a:off x="2403253" y="3052040"/>
              <a:ext cx="3039604" cy="5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register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47"/>
            <p:cNvSpPr txBox="1"/>
            <p:nvPr/>
          </p:nvSpPr>
          <p:spPr>
            <a:xfrm>
              <a:off x="2403254" y="3548554"/>
              <a:ext cx="3273646" cy="4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新用户注册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4" name="图片 33" descr="regis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254635"/>
            <a:ext cx="848360" cy="821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0"/>
                            </p:stCondLst>
                            <p:childTnLst>
                              <p:par>
                                <p:cTn id="76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000"/>
                            </p:stCondLst>
                            <p:childTnLst>
                              <p:par>
                                <p:cTn id="80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4000"/>
                            </p:stCondLst>
                            <p:childTnLst>
                              <p:par>
                                <p:cTn id="84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8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0"/>
                            </p:stCondLst>
                            <p:childTnLst>
                              <p:par>
                                <p:cTn id="8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9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000"/>
                            </p:stCondLst>
                            <p:childTnLst>
                              <p:par>
                                <p:cTn id="92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3" animBg="1"/>
      <p:bldP spid="6" grpId="0"/>
      <p:bldP spid="3" grpId="0" animBg="1"/>
      <p:bldP spid="8" grpId="0"/>
      <p:bldP spid="4" grpId="0" animBg="1"/>
      <p:bldP spid="7" grpId="0"/>
      <p:bldP spid="5" grpId="0" animBg="1"/>
      <p:bldP spid="9" grpId="0"/>
      <p:bldP spid="26" grpId="0"/>
      <p:bldP spid="27" grpId="0"/>
      <p:bldP spid="22" grpId="0"/>
      <p:bldP spid="23" grpId="0"/>
      <p:bldP spid="24" grpId="0"/>
      <p:bldP spid="25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7"/>
          <p:cNvSpPr txBox="1"/>
          <p:nvPr/>
        </p:nvSpPr>
        <p:spPr>
          <a:xfrm>
            <a:off x="3204418" y="3841351"/>
            <a:ext cx="565616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effectLst/>
                <a:sym typeface="+mn-ea"/>
              </a:rPr>
              <a:t>让我们开始登陆吧！</a:t>
            </a:r>
            <a:endParaRPr lang="zh-CN" altLang="en-US">
              <a:solidFill>
                <a:schemeClr val="bg1"/>
              </a:solidFill>
              <a:effectLst/>
              <a:sym typeface="+mn-ea"/>
            </a:endParaRPr>
          </a:p>
        </p:txBody>
      </p:sp>
      <p:sp>
        <p:nvSpPr>
          <p:cNvPr id="5" name="TextBox 47"/>
          <p:cNvSpPr txBox="1"/>
          <p:nvPr/>
        </p:nvSpPr>
        <p:spPr>
          <a:xfrm>
            <a:off x="2683269" y="2337146"/>
            <a:ext cx="6744182" cy="1248012"/>
          </a:xfrm>
          <a:prstGeom prst="parallelogram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endParaRPr lang="en-US" altLang="zh-CN" sz="5400" b="1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212602" y="2098386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b="1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94470" y="2172335"/>
            <a:ext cx="873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solidFill>
                  <a:schemeClr val="accent1"/>
                </a:solidFill>
              </a:rPr>
              <a:t>04</a:t>
            </a:r>
            <a:endParaRPr lang="en-US" altLang="zh-CN" sz="3200" b="1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44495" y="2276475"/>
            <a:ext cx="59969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49000">
                      <a:srgbClr val="819E97">
                        <a:alpha val="100000"/>
                      </a:srgbClr>
                    </a:gs>
                    <a:gs pos="100000">
                      <a:srgbClr val="034373"/>
                    </a:gs>
                  </a:gsLst>
                  <a:lin ang="5400000"/>
                </a:gradFill>
                <a:effectLst>
                  <a:outerShdw dist="50800" dir="2700000" algn="bl" rotWithShape="0">
                    <a:srgbClr val="356277"/>
                  </a:outerShdw>
                </a:effectLst>
              </a:rPr>
              <a:t>login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49000">
                    <a:srgbClr val="819E97">
                      <a:alpha val="100000"/>
                    </a:srgbClr>
                  </a:gs>
                  <a:gs pos="100000">
                    <a:srgbClr val="034373"/>
                  </a:gs>
                </a:gsLst>
                <a:lin ang="5400000"/>
              </a:gradFill>
              <a:effectLst>
                <a:outerShdw dist="50800" dir="2700000" algn="bl" rotWithShape="0">
                  <a:srgbClr val="356277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6" presetClass="entr" presetSubtype="4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  <p:bldP spid="9" grpId="0"/>
      <p:bldP spid="4" grpId="0"/>
      <p:bldP spid="5" grpId="4" bldLvl="0" animBg="1"/>
      <p:bldP spid="10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4"/>
          <p:cNvSpPr/>
          <p:nvPr/>
        </p:nvSpPr>
        <p:spPr>
          <a:xfrm>
            <a:off x="8284235" y="2192842"/>
            <a:ext cx="1494264" cy="1494264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2400" b="1" i="1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Subtitle 2"/>
          <p:cNvSpPr txBox="1"/>
          <p:nvPr/>
        </p:nvSpPr>
        <p:spPr>
          <a:xfrm>
            <a:off x="4766310" y="4178935"/>
            <a:ext cx="3099435" cy="57467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2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基于</a:t>
            </a:r>
            <a:r>
              <a:rPr lang="en-US" altLang="zh-CN" sz="1400" dirty="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udp</a:t>
            </a:r>
            <a:r>
              <a:rPr lang="zh-CN" altLang="en-US" sz="1400" dirty="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协议，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应用</a:t>
            </a:r>
            <a:r>
              <a:rPr lang="en-US" altLang="zh-CN" sz="1400" dirty="0">
                <a:solidFill>
                  <a:schemeClr val="bg1"/>
                </a:solidFill>
                <a:sym typeface="+mn-ea"/>
              </a:rPr>
              <a:t>socket</a:t>
            </a:r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套接字实现客户端与服务端间的通信</a:t>
            </a:r>
            <a:endParaRPr lang="zh-CN" altLang="en-US" sz="1400" dirty="0">
              <a:solidFill>
                <a:schemeClr val="bg1"/>
              </a:solidFill>
              <a:latin typeface="+mn-lt"/>
              <a:ea typeface="Open Sans" charset="0"/>
              <a:cs typeface="Open Sans" charset="0"/>
            </a:endParaRPr>
          </a:p>
        </p:txBody>
      </p:sp>
      <p:cxnSp>
        <p:nvCxnSpPr>
          <p:cNvPr id="40" name="Straight Arrow Connector 3"/>
          <p:cNvCxnSpPr/>
          <p:nvPr/>
        </p:nvCxnSpPr>
        <p:spPr>
          <a:xfrm>
            <a:off x="7132216" y="2962276"/>
            <a:ext cx="106051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0"/>
          <p:cNvCxnSpPr/>
          <p:nvPr/>
        </p:nvCxnSpPr>
        <p:spPr>
          <a:xfrm>
            <a:off x="4099580" y="2973706"/>
            <a:ext cx="106051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1"/>
          <p:cNvSpPr txBox="1"/>
          <p:nvPr/>
        </p:nvSpPr>
        <p:spPr>
          <a:xfrm>
            <a:off x="5570196" y="2639891"/>
            <a:ext cx="1092835" cy="66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50" b="1" dirty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udp</a:t>
            </a:r>
            <a:endParaRPr lang="en-US" sz="3750" b="1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3" name="TextBox 14"/>
          <p:cNvSpPr txBox="1"/>
          <p:nvPr/>
        </p:nvSpPr>
        <p:spPr>
          <a:xfrm>
            <a:off x="8694710" y="3743614"/>
            <a:ext cx="796290" cy="54356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服务端</a:t>
            </a:r>
            <a:endParaRPr lang="zh-CN" altLang="en-US" sz="1600" b="1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</p:txBody>
      </p:sp>
      <p:sp>
        <p:nvSpPr>
          <p:cNvPr id="44" name="Subtitle 2"/>
          <p:cNvSpPr txBox="1"/>
          <p:nvPr/>
        </p:nvSpPr>
        <p:spPr>
          <a:xfrm>
            <a:off x="8061468" y="4178753"/>
            <a:ext cx="2060432" cy="127444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2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j-lt"/>
                <a:ea typeface="Open Sans" charset="0"/>
                <a:cs typeface="+mj-lt"/>
              </a:rPr>
              <a:t>根据格式进行解码，查询数据库，符合条件则添加到数据库</a:t>
            </a:r>
            <a:r>
              <a:rPr lang="en-US" altLang="zh-CN" sz="1400" dirty="0">
                <a:solidFill>
                  <a:schemeClr val="bg1"/>
                </a:solidFill>
                <a:latin typeface="+mj-lt"/>
                <a:ea typeface="Open Sans" charset="0"/>
                <a:cs typeface="+mj-lt"/>
              </a:rPr>
              <a:t>setup</a:t>
            </a:r>
            <a:r>
              <a:rPr lang="zh-CN" altLang="en-US" sz="1400" dirty="0">
                <a:solidFill>
                  <a:schemeClr val="bg1"/>
                </a:solidFill>
                <a:latin typeface="+mj-lt"/>
                <a:ea typeface="Open Sans" charset="0"/>
                <a:cs typeface="+mj-lt"/>
              </a:rPr>
              <a:t>表中，利用多线程实现多个客户端访问服务器</a:t>
            </a:r>
            <a:endParaRPr lang="zh-CN" altLang="en-US" sz="1400" dirty="0">
              <a:solidFill>
                <a:schemeClr val="bg1"/>
              </a:solidFill>
              <a:latin typeface="+mj-lt"/>
              <a:ea typeface="Open Sans" charset="0"/>
              <a:cs typeface="+mj-lt"/>
              <a:sym typeface="+mn-ea"/>
            </a:endParaRPr>
          </a:p>
        </p:txBody>
      </p:sp>
      <p:sp>
        <p:nvSpPr>
          <p:cNvPr id="45" name="TextBox 16"/>
          <p:cNvSpPr txBox="1"/>
          <p:nvPr/>
        </p:nvSpPr>
        <p:spPr>
          <a:xfrm>
            <a:off x="2672354" y="3743614"/>
            <a:ext cx="796290" cy="54356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353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客户端</a:t>
            </a:r>
            <a:endParaRPr lang="zh-CN" altLang="en-US" sz="1600" b="1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</p:txBody>
      </p:sp>
      <p:sp>
        <p:nvSpPr>
          <p:cNvPr id="46" name="Subtitle 2"/>
          <p:cNvSpPr txBox="1"/>
          <p:nvPr/>
        </p:nvSpPr>
        <p:spPr>
          <a:xfrm>
            <a:off x="2039112" y="4178753"/>
            <a:ext cx="2060432" cy="807720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2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输入账户、密码信息，创建</a:t>
            </a:r>
            <a:r>
              <a:rPr lang="en-US" altLang="zh-CN" sz="1400" dirty="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socket</a:t>
            </a:r>
            <a:r>
              <a:rPr lang="zh-CN" altLang="en-US" sz="1400" dirty="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套接字，实现与服务端的信息传输</a:t>
            </a:r>
            <a:endParaRPr lang="zh-CN" altLang="en-US" sz="1400" dirty="0">
              <a:solidFill>
                <a:schemeClr val="bg1"/>
              </a:solidFill>
              <a:latin typeface="+mn-lt"/>
              <a:ea typeface="Open Sans" charset="0"/>
              <a:cs typeface="Open Sans" charset="0"/>
            </a:endParaRPr>
          </a:p>
        </p:txBody>
      </p:sp>
      <p:sp>
        <p:nvSpPr>
          <p:cNvPr id="47" name="Subtitle 2"/>
          <p:cNvSpPr txBox="1"/>
          <p:nvPr/>
        </p:nvSpPr>
        <p:spPr>
          <a:xfrm>
            <a:off x="3376930" y="5453380"/>
            <a:ext cx="5235575" cy="3409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20"/>
              </a:lnSpc>
            </a:pPr>
            <a:r>
              <a:rPr lang="zh-CN" altLang="en-US" sz="3200" b="1" dirty="0">
                <a:solidFill>
                  <a:srgbClr val="00B0F0"/>
                </a:solidFill>
                <a:latin typeface="+mn-lt"/>
                <a:ea typeface="Open Sans" charset="0"/>
                <a:cs typeface="Open Sans" charset="0"/>
              </a:rPr>
              <a:t>登陆流程</a:t>
            </a:r>
            <a:endParaRPr lang="zh-CN" altLang="en-US" sz="3200" b="1" dirty="0">
              <a:solidFill>
                <a:srgbClr val="00B0F0"/>
              </a:solidFill>
              <a:latin typeface="+mn-lt"/>
              <a:ea typeface="Open Sans" charset="0"/>
              <a:cs typeface="Open Sans" charset="0"/>
            </a:endParaRPr>
          </a:p>
        </p:txBody>
      </p:sp>
      <p:sp>
        <p:nvSpPr>
          <p:cNvPr id="48" name="Oval 19"/>
          <p:cNvSpPr/>
          <p:nvPr/>
        </p:nvSpPr>
        <p:spPr>
          <a:xfrm>
            <a:off x="2322197" y="2192842"/>
            <a:ext cx="1494264" cy="1494264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en-US" sz="2400" b="1" i="1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49" name="TextBox 20"/>
          <p:cNvSpPr txBox="1"/>
          <p:nvPr/>
        </p:nvSpPr>
        <p:spPr>
          <a:xfrm>
            <a:off x="8479550" y="2716835"/>
            <a:ext cx="11036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F460E"/>
                </a:solidFill>
                <a:latin typeface="Open Sans" charset="0"/>
                <a:ea typeface="Open Sans" charset="0"/>
                <a:cs typeface="Open Sans" charset="0"/>
              </a:rPr>
              <a:t>server</a:t>
            </a:r>
            <a:endParaRPr lang="en-US" sz="2400" b="1" dirty="0">
              <a:solidFill>
                <a:srgbClr val="CF460E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97150" y="2743835"/>
            <a:ext cx="1219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D67F0F"/>
                </a:solidFill>
              </a:rPr>
              <a:t>client</a:t>
            </a:r>
            <a:endParaRPr lang="en-US" altLang="zh-CN" sz="2400" b="1">
              <a:solidFill>
                <a:srgbClr val="D67F0F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715135" y="121920"/>
            <a:ext cx="1698625" cy="960772"/>
            <a:chOff x="2403253" y="3052040"/>
            <a:chExt cx="3273647" cy="887961"/>
          </a:xfrm>
        </p:grpSpPr>
        <p:sp>
          <p:nvSpPr>
            <p:cNvPr id="33" name="TextBox 47"/>
            <p:cNvSpPr txBox="1"/>
            <p:nvPr/>
          </p:nvSpPr>
          <p:spPr>
            <a:xfrm>
              <a:off x="2403253" y="3052040"/>
              <a:ext cx="3039604" cy="493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login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47"/>
            <p:cNvSpPr txBox="1"/>
            <p:nvPr/>
          </p:nvSpPr>
          <p:spPr>
            <a:xfrm>
              <a:off x="2403254" y="3548554"/>
              <a:ext cx="3273646" cy="391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  <a:effectLst/>
                </a:rPr>
                <a:t>登陆</a:t>
              </a:r>
              <a:endParaRPr lang="zh-CN" altLang="en-US">
                <a:solidFill>
                  <a:schemeClr val="bg1"/>
                </a:solidFill>
                <a:effectLst/>
              </a:endParaRPr>
            </a:p>
          </p:txBody>
        </p:sp>
      </p:grpSp>
      <p:pic>
        <p:nvPicPr>
          <p:cNvPr id="6" name="图片 5" descr="log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600" y="261620"/>
            <a:ext cx="794385" cy="76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8" presetClass="entr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8" presetClass="entr" presetSubtype="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500"/>
                            </p:stCondLst>
                            <p:childTnLst>
                              <p:par>
                                <p:cTn id="5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" grpId="0"/>
      <p:bldP spid="45" grpId="0"/>
      <p:bldP spid="46" grpId="0"/>
      <p:bldP spid="42" grpId="1"/>
      <p:bldP spid="39" grpId="0"/>
      <p:bldP spid="37" grpId="2" animBg="1"/>
      <p:bldP spid="49" grpId="0"/>
      <p:bldP spid="43" grpId="0"/>
      <p:bldP spid="44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7"/>
          <p:cNvSpPr txBox="1"/>
          <p:nvPr/>
        </p:nvSpPr>
        <p:spPr>
          <a:xfrm>
            <a:off x="3163778" y="4125831"/>
            <a:ext cx="565616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effectLst/>
                <a:sym typeface="+mn-ea"/>
              </a:rPr>
              <a:t>请开开心心的聊天！</a:t>
            </a:r>
            <a:endParaRPr lang="zh-CN" altLang="en-US">
              <a:solidFill>
                <a:schemeClr val="bg1"/>
              </a:solidFill>
              <a:effectLst/>
              <a:sym typeface="+mn-ea"/>
            </a:endParaRPr>
          </a:p>
        </p:txBody>
      </p:sp>
      <p:sp>
        <p:nvSpPr>
          <p:cNvPr id="7" name="TextBox 47"/>
          <p:cNvSpPr txBox="1"/>
          <p:nvPr/>
        </p:nvSpPr>
        <p:spPr>
          <a:xfrm>
            <a:off x="2619134" y="2560666"/>
            <a:ext cx="6744182" cy="1248012"/>
          </a:xfrm>
          <a:prstGeom prst="parallelogram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endParaRPr lang="en-US" altLang="zh-CN" sz="5400" b="1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171962" y="2382866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b="1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53830" y="2456815"/>
            <a:ext cx="873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solidFill>
                  <a:schemeClr val="accent1"/>
                </a:solidFill>
              </a:rPr>
              <a:t>05</a:t>
            </a:r>
            <a:endParaRPr lang="en-US" altLang="zh-CN" sz="32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03855" y="2560955"/>
            <a:ext cx="59969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49000">
                      <a:srgbClr val="819E97">
                        <a:alpha val="100000"/>
                      </a:srgbClr>
                    </a:gs>
                    <a:gs pos="100000">
                      <a:srgbClr val="034373"/>
                    </a:gs>
                  </a:gsLst>
                  <a:lin ang="5400000"/>
                </a:gradFill>
                <a:effectLst>
                  <a:outerShdw dist="50800" dir="2700000" algn="bl" rotWithShape="0">
                    <a:srgbClr val="356277"/>
                  </a:outerShdw>
                </a:effectLst>
              </a:rPr>
              <a:t>chat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49000">
                    <a:srgbClr val="819E97">
                      <a:alpha val="100000"/>
                    </a:srgbClr>
                  </a:gs>
                  <a:gs pos="100000">
                    <a:srgbClr val="034373"/>
                  </a:gs>
                </a:gsLst>
                <a:lin ang="5400000"/>
              </a:gradFill>
              <a:effectLst>
                <a:outerShdw dist="50800" dir="2700000" algn="bl" rotWithShape="0">
                  <a:srgbClr val="356277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6" presetClass="entr" presetSubtype="4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  <p:bldP spid="5" grpId="0"/>
      <p:bldP spid="7" grpId="4" bldLvl="0" animBg="1"/>
      <p:bldP spid="11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4"/>
          <p:cNvSpPr/>
          <p:nvPr/>
        </p:nvSpPr>
        <p:spPr>
          <a:xfrm>
            <a:off x="3543486" y="5316277"/>
            <a:ext cx="5105028" cy="75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rgbClr val="00B0F0"/>
                </a:solidFill>
                <a:ea typeface="Roboto" panose="02000000000000000000" pitchFamily="2" charset="0"/>
              </a:rPr>
              <a:t>A single chat</a:t>
            </a:r>
            <a:endParaRPr lang="en-US" sz="2000" b="1">
              <a:solidFill>
                <a:srgbClr val="00B0F0"/>
              </a:solidFill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>
                <a:solidFill>
                  <a:srgbClr val="00B0F0"/>
                </a:solidFill>
                <a:ea typeface="Roboto" panose="02000000000000000000" pitchFamily="2" charset="0"/>
              </a:rPr>
              <a:t>单人聊天图解</a:t>
            </a:r>
            <a:endParaRPr lang="zh-CN" altLang="en-US" sz="1600" b="1">
              <a:solidFill>
                <a:srgbClr val="00B0F0"/>
              </a:solidFill>
              <a:ea typeface="Roboto" panose="02000000000000000000" pitchFamily="2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479597" y="1623903"/>
            <a:ext cx="212470" cy="2124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22935" y="1828450"/>
            <a:ext cx="2068814" cy="814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</a:rPr>
              <a:t>互相加好友才能聊天哦！</a:t>
            </a:r>
            <a:endParaRPr lang="zh-CN" altLang="en-US" sz="140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</a:rPr>
              <a:t>如果不喜欢他，也可以删除他哦！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22934" y="1479626"/>
            <a:ext cx="244638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>
                <a:solidFill>
                  <a:schemeClr val="bg1"/>
                </a:solidFill>
                <a:latin typeface="+mj-lt"/>
              </a:rPr>
              <a:t>好友管理</a:t>
            </a:r>
            <a:r>
              <a:rPr lang="en-US" altLang="zh-CN" b="1">
                <a:solidFill>
                  <a:schemeClr val="bg1"/>
                </a:solidFill>
                <a:latin typeface="+mj-lt"/>
              </a:rPr>
              <a:t>	</a:t>
            </a:r>
            <a:endParaRPr lang="en-US" altLang="zh-CN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051222" y="3892578"/>
            <a:ext cx="212470" cy="2124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94560" y="4097125"/>
            <a:ext cx="206881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</a:rPr>
              <a:t>好友图标亮起，说明好友在线！点击他就能想聊就聊了。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10800000">
            <a:off x="2770888" y="2293828"/>
            <a:ext cx="212470" cy="2124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2224" y="2459005"/>
            <a:ext cx="2068814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</a:rPr>
              <a:t>想和谁聊天，就去搜索框中输入他的名字吧！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4185" y="2138045"/>
            <a:ext cx="20574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b="1">
                <a:solidFill>
                  <a:schemeClr val="bg1"/>
                </a:solidFill>
                <a:latin typeface="+mj-lt"/>
              </a:rPr>
              <a:t>搜索好友</a:t>
            </a:r>
            <a:endParaRPr lang="zh-CN" alt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881503" y="4222143"/>
            <a:ext cx="212470" cy="2124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74574" y="4426690"/>
            <a:ext cx="2068814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</a:rPr>
              <a:t>朋友太多，那就快来试试好友分组操作吧，还有批量操作等新鲜功能！喜欢的人聚一起，就要搞事情！！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3669" y="4020261"/>
            <a:ext cx="2446381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spcAft>
                <a:spcPts val="600"/>
              </a:spcAft>
            </a:pPr>
            <a:r>
              <a:rPr lang="zh-CN" altLang="en-US" b="1">
                <a:solidFill>
                  <a:schemeClr val="bg1"/>
                </a:solidFill>
                <a:latin typeface="+mj-lt"/>
              </a:rPr>
              <a:t>好友分组</a:t>
            </a:r>
            <a:endParaRPr lang="zh-CN" alt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94559" y="3736416"/>
            <a:ext cx="244638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>
                <a:solidFill>
                  <a:schemeClr val="bg1"/>
                </a:solidFill>
                <a:latin typeface="+mj-lt"/>
              </a:rPr>
              <a:t>好友在线显示</a:t>
            </a:r>
            <a:endParaRPr lang="zh-CN" altLang="en-US" b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49095" y="139065"/>
            <a:ext cx="1805305" cy="920089"/>
            <a:chOff x="2403253" y="3052040"/>
            <a:chExt cx="3273647" cy="920033"/>
          </a:xfrm>
        </p:grpSpPr>
        <p:sp>
          <p:nvSpPr>
            <p:cNvPr id="21" name="TextBox 47"/>
            <p:cNvSpPr txBox="1"/>
            <p:nvPr/>
          </p:nvSpPr>
          <p:spPr>
            <a:xfrm>
              <a:off x="2403253" y="3052040"/>
              <a:ext cx="3039604" cy="5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chat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47"/>
            <p:cNvSpPr txBox="1"/>
            <p:nvPr/>
          </p:nvSpPr>
          <p:spPr>
            <a:xfrm>
              <a:off x="2403254" y="3548554"/>
              <a:ext cx="3273646" cy="4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聊天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pic>
        <p:nvPicPr>
          <p:cNvPr id="25" name="图片 24" descr="ch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620" y="292100"/>
            <a:ext cx="894715" cy="687070"/>
          </a:xfrm>
          <a:prstGeom prst="rect">
            <a:avLst/>
          </a:prstGeom>
        </p:spPr>
      </p:pic>
      <p:pic>
        <p:nvPicPr>
          <p:cNvPr id="2" name="图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170" y="780415"/>
            <a:ext cx="3230880" cy="2910840"/>
          </a:xfrm>
          <a:prstGeom prst="rect">
            <a:avLst/>
          </a:prstGeom>
        </p:spPr>
      </p:pic>
      <p:pic>
        <p:nvPicPr>
          <p:cNvPr id="26" name="图片 25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295" y="2748915"/>
            <a:ext cx="3838575" cy="2608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85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5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7" grpId="0"/>
      <p:bldP spid="18" grpId="0"/>
      <p:bldP spid="19" grpId="0" bldLvl="0" animBg="1"/>
      <p:bldP spid="20" grpId="0"/>
      <p:bldP spid="6" grpId="0"/>
      <p:bldP spid="9" grpId="0" bldLvl="0" animBg="1"/>
      <p:bldP spid="10" grpId="0"/>
      <p:bldP spid="11" grpId="0"/>
      <p:bldP spid="13" grpId="0" animBg="1"/>
      <p:bldP spid="14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4"/>
          <p:cNvSpPr/>
          <p:nvPr/>
        </p:nvSpPr>
        <p:spPr>
          <a:xfrm>
            <a:off x="3543486" y="5316277"/>
            <a:ext cx="510502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rgbClr val="00B0F0"/>
                </a:solidFill>
                <a:ea typeface="Roboto" panose="02000000000000000000" pitchFamily="2" charset="0"/>
                <a:sym typeface="+mn-ea"/>
              </a:rPr>
              <a:t>Group chat</a:t>
            </a:r>
            <a:endParaRPr lang="en-US" sz="2000" b="1">
              <a:solidFill>
                <a:srgbClr val="00B0F0"/>
              </a:solidFill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000">
                <a:solidFill>
                  <a:srgbClr val="00B0F0"/>
                </a:solidFill>
                <a:ea typeface="Roboto" panose="02000000000000000000" pitchFamily="2" charset="0"/>
                <a:sym typeface="+mn-ea"/>
              </a:rPr>
              <a:t>群组聊天图解</a:t>
            </a:r>
            <a:endParaRPr lang="zh-CN" altLang="en-US" sz="1600" b="1">
              <a:solidFill>
                <a:srgbClr val="00B0F0"/>
              </a:solidFill>
              <a:ea typeface="Roboto" panose="02000000000000000000" pitchFamily="2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051222" y="2237948"/>
            <a:ext cx="212470" cy="2124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694560" y="2442495"/>
            <a:ext cx="206881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</a:rPr>
              <a:t>如果群组弄错了，我们还贴心的提供删除群组、群组重命名等功能。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94559" y="2093671"/>
            <a:ext cx="244638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>
                <a:solidFill>
                  <a:schemeClr val="bg1"/>
                </a:solidFill>
                <a:latin typeface="+mj-lt"/>
                <a:sym typeface="+mn-ea"/>
              </a:rPr>
              <a:t>群组操作</a:t>
            </a:r>
            <a:endParaRPr lang="zh-CN" altLang="en-US" b="1">
              <a:solidFill>
                <a:schemeClr val="bg1"/>
              </a:solidFill>
              <a:latin typeface="+mj-lt"/>
              <a:sym typeface="+mn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051222" y="3892578"/>
            <a:ext cx="212470" cy="2124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694560" y="4097125"/>
            <a:ext cx="2068814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简洁的聊天界面，让你一目了然，快来和大伙嗨起来吧！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10800000">
            <a:off x="2770888" y="2293828"/>
            <a:ext cx="212470" cy="2124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2224" y="2459005"/>
            <a:ext cx="2068814" cy="1168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当你习惯和好友私聊的时候，再通过简单的选择好友批量操作，创建群聊后，就能轻松使用群聊了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4185" y="2138045"/>
            <a:ext cx="20574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b="1">
                <a:solidFill>
                  <a:schemeClr val="bg1"/>
                </a:solidFill>
                <a:latin typeface="+mj-lt"/>
                <a:sym typeface="+mn-ea"/>
              </a:rPr>
              <a:t>快捷使用</a:t>
            </a:r>
            <a:r>
              <a:rPr lang="en-US" altLang="zh-CN" b="1">
                <a:solidFill>
                  <a:schemeClr val="bg1"/>
                </a:solidFill>
                <a:latin typeface="+mj-lt"/>
                <a:sym typeface="+mn-ea"/>
              </a:rPr>
              <a:t> </a:t>
            </a:r>
            <a:endParaRPr lang="zh-CN" alt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671193" y="3893213"/>
            <a:ext cx="212470" cy="2124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4264" y="4097760"/>
            <a:ext cx="2068814" cy="1029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创建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group_chat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  <a:p>
            <a:pPr algn="ctr">
              <a:spcAft>
                <a:spcPts val="600"/>
              </a:spcAft>
            </a:pPr>
            <a:r>
              <a:rPr lang="zh-CN" altLang="en-US" sz="1400">
                <a:solidFill>
                  <a:schemeClr val="bg1"/>
                </a:solidFill>
                <a:sym typeface="+mn-ea"/>
              </a:rPr>
              <a:t>表，并将群组里的好友添加到表中，就能潇洒聊天👉</a:t>
            </a:r>
            <a:endParaRPr lang="zh-CN" altLang="en-US" sz="140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359" y="3691331"/>
            <a:ext cx="2446381" cy="36830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spcAft>
                <a:spcPts val="600"/>
              </a:spcAft>
            </a:pPr>
            <a:r>
              <a:rPr lang="en-US" altLang="zh-CN" b="1">
                <a:solidFill>
                  <a:schemeClr val="bg1"/>
                </a:solidFill>
                <a:latin typeface="+mj-lt"/>
              </a:rPr>
              <a:t>MySQL</a:t>
            </a:r>
            <a:endParaRPr lang="en-US" altLang="zh-CN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94559" y="3736416"/>
            <a:ext cx="244638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zh-CN" altLang="en-US" b="1">
                <a:solidFill>
                  <a:schemeClr val="bg1"/>
                </a:solidFill>
                <a:latin typeface="+mj-lt"/>
                <a:sym typeface="+mn-ea"/>
              </a:rPr>
              <a:t>简洁界面</a:t>
            </a:r>
            <a:endParaRPr lang="zh-CN" altLang="en-US" b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49095" y="139065"/>
            <a:ext cx="1805305" cy="920089"/>
            <a:chOff x="2403253" y="3052040"/>
            <a:chExt cx="3273647" cy="920033"/>
          </a:xfrm>
        </p:grpSpPr>
        <p:sp>
          <p:nvSpPr>
            <p:cNvPr id="21" name="TextBox 47"/>
            <p:cNvSpPr txBox="1"/>
            <p:nvPr/>
          </p:nvSpPr>
          <p:spPr>
            <a:xfrm>
              <a:off x="2403253" y="3052040"/>
              <a:ext cx="3039604" cy="5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chat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47"/>
            <p:cNvSpPr txBox="1"/>
            <p:nvPr/>
          </p:nvSpPr>
          <p:spPr>
            <a:xfrm>
              <a:off x="2403254" y="3548554"/>
              <a:ext cx="3273646" cy="4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聊天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pic>
        <p:nvPicPr>
          <p:cNvPr id="25" name="图片 24" descr="ch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620" y="292100"/>
            <a:ext cx="894715" cy="68707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0" y="3255645"/>
            <a:ext cx="3531870" cy="2226310"/>
          </a:xfrm>
          <a:prstGeom prst="rect">
            <a:avLst/>
          </a:prstGeom>
        </p:spPr>
      </p:pic>
      <p:pic>
        <p:nvPicPr>
          <p:cNvPr id="26" name="图片 25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05" y="2844165"/>
            <a:ext cx="3505835" cy="2637790"/>
          </a:xfrm>
          <a:prstGeom prst="rect">
            <a:avLst/>
          </a:prstGeom>
        </p:spPr>
      </p:pic>
      <p:pic>
        <p:nvPicPr>
          <p:cNvPr id="27" name="图片 26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45" y="1286510"/>
            <a:ext cx="2719070" cy="2449830"/>
          </a:xfrm>
          <a:prstGeom prst="rect">
            <a:avLst/>
          </a:prstGeom>
        </p:spPr>
      </p:pic>
      <p:pic>
        <p:nvPicPr>
          <p:cNvPr id="28" name="图片 27" descr="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515" y="708025"/>
            <a:ext cx="3660775" cy="248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5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500"/>
                            </p:stCondLst>
                            <p:childTnLst>
                              <p:par>
                                <p:cTn id="8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2500"/>
                            </p:stCondLst>
                            <p:childTnLst>
                              <p:par>
                                <p:cTn id="9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ldLvl="0" animBg="1"/>
      <p:bldP spid="17" grpId="0"/>
      <p:bldP spid="18" grpId="0"/>
      <p:bldP spid="19" grpId="0" bldLvl="0" animBg="1"/>
      <p:bldP spid="20" grpId="0"/>
      <p:bldP spid="6" grpId="0"/>
      <p:bldP spid="9" grpId="0" bldLvl="0" animBg="1"/>
      <p:bldP spid="10" grpId="0"/>
      <p:bldP spid="11" grpId="0"/>
      <p:bldP spid="13" grpId="0" bldLvl="0" animBg="1"/>
      <p:bldP spid="14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7"/>
          <p:cNvSpPr txBox="1"/>
          <p:nvPr/>
        </p:nvSpPr>
        <p:spPr>
          <a:xfrm>
            <a:off x="3143458" y="3902311"/>
            <a:ext cx="565616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effectLst/>
                <a:sym typeface="+mn-ea"/>
              </a:rPr>
              <a:t>我的地盘当然要听我的</a:t>
            </a:r>
            <a:endParaRPr lang="en-US" altLang="zh-CN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47"/>
          <p:cNvSpPr txBox="1"/>
          <p:nvPr/>
        </p:nvSpPr>
        <p:spPr>
          <a:xfrm>
            <a:off x="2598814" y="2337146"/>
            <a:ext cx="6744182" cy="1248012"/>
          </a:xfrm>
          <a:prstGeom prst="parallelogram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endParaRPr lang="en-US" altLang="zh-CN" sz="5400" b="1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151642" y="2159346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b="1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33510" y="2233295"/>
            <a:ext cx="873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solidFill>
                  <a:schemeClr val="accent1"/>
                </a:solidFill>
              </a:rPr>
              <a:t>06</a:t>
            </a:r>
            <a:endParaRPr lang="en-US" altLang="zh-CN" sz="32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3535" y="2337435"/>
            <a:ext cx="59969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49000">
                      <a:srgbClr val="819E97">
                        <a:alpha val="100000"/>
                      </a:srgbClr>
                    </a:gs>
                    <a:gs pos="100000">
                      <a:srgbClr val="034373"/>
                    </a:gs>
                  </a:gsLst>
                  <a:lin ang="5400000"/>
                </a:gradFill>
                <a:effectLst>
                  <a:outerShdw dist="50800" dir="2700000" algn="bl" rotWithShape="0">
                    <a:srgbClr val="356277"/>
                  </a:outerShdw>
                </a:effectLst>
              </a:rPr>
              <a:t>myzoon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49000">
                    <a:srgbClr val="819E97">
                      <a:alpha val="100000"/>
                    </a:srgbClr>
                  </a:gs>
                  <a:gs pos="100000">
                    <a:srgbClr val="034373"/>
                  </a:gs>
                </a:gsLst>
                <a:lin ang="5400000"/>
              </a:gradFill>
              <a:effectLst>
                <a:outerShdw dist="50800" dir="2700000" algn="bl" rotWithShape="0">
                  <a:srgbClr val="356277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6" presetClass="entr" presetSubtype="4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  <p:bldP spid="5" grpId="0"/>
      <p:bldP spid="7" grpId="4" bldLvl="0" animBg="1"/>
      <p:bldP spid="11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icon"/>
          <p:cNvPicPr preferRelativeResize="0">
            <a:picLocks noChangeAspect="1"/>
          </p:cNvPicPr>
          <p:nvPr/>
        </p:nvPicPr>
        <p:blipFill>
          <a:blip r:embed="rId1"/>
          <a:srcRect t="8652" r="9017"/>
          <a:stretch>
            <a:fillRect/>
          </a:stretch>
        </p:blipFill>
        <p:spPr>
          <a:xfrm>
            <a:off x="11580495" y="6318885"/>
            <a:ext cx="448945" cy="4489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圆角矩形 4"/>
          <p:cNvSpPr/>
          <p:nvPr/>
        </p:nvSpPr>
        <p:spPr>
          <a:xfrm>
            <a:off x="74930" y="2677160"/>
            <a:ext cx="794385" cy="4090670"/>
          </a:xfrm>
          <a:prstGeom prst="roundRect">
            <a:avLst/>
          </a:prstGeom>
          <a:solidFill>
            <a:schemeClr val="tx2">
              <a:lumMod val="10000"/>
              <a:lumOff val="90000"/>
              <a:alpha val="14000"/>
            </a:schemeClr>
          </a:solidFill>
          <a:ln>
            <a:noFill/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 rot="10020000">
            <a:off x="4486910" y="3141980"/>
            <a:ext cx="4933315" cy="143510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9" name="椭圆 78"/>
          <p:cNvSpPr/>
          <p:nvPr/>
        </p:nvSpPr>
        <p:spPr>
          <a:xfrm rot="10200000">
            <a:off x="3585482" y="2837815"/>
            <a:ext cx="6736443" cy="204470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0" name="椭圆 79"/>
          <p:cNvSpPr/>
          <p:nvPr/>
        </p:nvSpPr>
        <p:spPr>
          <a:xfrm rot="10080000">
            <a:off x="2785246" y="2622803"/>
            <a:ext cx="8336643" cy="2463800"/>
          </a:xfrm>
          <a:prstGeom prst="ellipse">
            <a:avLst/>
          </a:prstGeom>
          <a:noFill/>
          <a:ln w="12700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rot="720000">
            <a:off x="6186808" y="3285731"/>
            <a:ext cx="1531184" cy="1438784"/>
            <a:chOff x="3663516" y="1498146"/>
            <a:chExt cx="690689" cy="540227"/>
          </a:xfrm>
        </p:grpSpPr>
        <p:sp>
          <p:nvSpPr>
            <p:cNvPr id="87" name="Freeform 9"/>
            <p:cNvSpPr/>
            <p:nvPr/>
          </p:nvSpPr>
          <p:spPr bwMode="auto">
            <a:xfrm>
              <a:off x="3836905" y="1498146"/>
              <a:ext cx="517300" cy="457116"/>
            </a:xfrm>
            <a:custGeom>
              <a:avLst/>
              <a:gdLst>
                <a:gd name="T0" fmla="*/ 239 w 239"/>
                <a:gd name="T1" fmla="*/ 92 h 211"/>
                <a:gd name="T2" fmla="*/ 119 w 239"/>
                <a:gd name="T3" fmla="*/ 0 h 211"/>
                <a:gd name="T4" fmla="*/ 0 w 239"/>
                <a:gd name="T5" fmla="*/ 92 h 211"/>
                <a:gd name="T6" fmla="*/ 119 w 239"/>
                <a:gd name="T7" fmla="*/ 183 h 211"/>
                <a:gd name="T8" fmla="*/ 163 w 239"/>
                <a:gd name="T9" fmla="*/ 177 h 211"/>
                <a:gd name="T10" fmla="*/ 226 w 239"/>
                <a:gd name="T11" fmla="*/ 211 h 211"/>
                <a:gd name="T12" fmla="*/ 211 w 239"/>
                <a:gd name="T13" fmla="*/ 151 h 211"/>
                <a:gd name="T14" fmla="*/ 239 w 239"/>
                <a:gd name="T15" fmla="*/ 9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211">
                  <a:moveTo>
                    <a:pt x="239" y="92"/>
                  </a:moveTo>
                  <a:cubicBezTo>
                    <a:pt x="239" y="41"/>
                    <a:pt x="185" y="0"/>
                    <a:pt x="119" y="0"/>
                  </a:cubicBezTo>
                  <a:cubicBezTo>
                    <a:pt x="53" y="0"/>
                    <a:pt x="0" y="41"/>
                    <a:pt x="0" y="92"/>
                  </a:cubicBezTo>
                  <a:cubicBezTo>
                    <a:pt x="0" y="142"/>
                    <a:pt x="53" y="183"/>
                    <a:pt x="119" y="183"/>
                  </a:cubicBezTo>
                  <a:cubicBezTo>
                    <a:pt x="135" y="183"/>
                    <a:pt x="149" y="181"/>
                    <a:pt x="163" y="177"/>
                  </a:cubicBezTo>
                  <a:cubicBezTo>
                    <a:pt x="226" y="211"/>
                    <a:pt x="226" y="211"/>
                    <a:pt x="226" y="21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28" y="135"/>
                    <a:pt x="239" y="114"/>
                    <a:pt x="239" y="92"/>
                  </a:cubicBezTo>
                  <a:close/>
                </a:path>
              </a:pathLst>
            </a:custGeom>
            <a:noFill/>
            <a:ln w="38100" cap="rnd">
              <a:solidFill>
                <a:srgbClr val="FFE83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0"/>
            <p:cNvSpPr/>
            <p:nvPr/>
          </p:nvSpPr>
          <p:spPr bwMode="auto">
            <a:xfrm>
              <a:off x="3663516" y="1688730"/>
              <a:ext cx="359674" cy="349643"/>
            </a:xfrm>
            <a:custGeom>
              <a:avLst/>
              <a:gdLst>
                <a:gd name="T0" fmla="*/ 166 w 166"/>
                <a:gd name="T1" fmla="*/ 124 h 161"/>
                <a:gd name="T2" fmla="*/ 104 w 166"/>
                <a:gd name="T3" fmla="*/ 139 h 161"/>
                <a:gd name="T4" fmla="*/ 67 w 166"/>
                <a:gd name="T5" fmla="*/ 134 h 161"/>
                <a:gd name="T6" fmla="*/ 12 w 166"/>
                <a:gd name="T7" fmla="*/ 161 h 161"/>
                <a:gd name="T8" fmla="*/ 25 w 166"/>
                <a:gd name="T9" fmla="*/ 112 h 161"/>
                <a:gd name="T10" fmla="*/ 0 w 166"/>
                <a:gd name="T11" fmla="*/ 63 h 161"/>
                <a:gd name="T12" fmla="*/ 46 w 166"/>
                <a:gd name="T1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1">
                  <a:moveTo>
                    <a:pt x="166" y="124"/>
                  </a:moveTo>
                  <a:cubicBezTo>
                    <a:pt x="149" y="133"/>
                    <a:pt x="128" y="139"/>
                    <a:pt x="104" y="139"/>
                  </a:cubicBezTo>
                  <a:cubicBezTo>
                    <a:pt x="91" y="139"/>
                    <a:pt x="79" y="137"/>
                    <a:pt x="67" y="134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10" y="99"/>
                    <a:pt x="0" y="81"/>
                    <a:pt x="0" y="63"/>
                  </a:cubicBezTo>
                  <a:cubicBezTo>
                    <a:pt x="0" y="37"/>
                    <a:pt x="19" y="13"/>
                    <a:pt x="46" y="0"/>
                  </a:cubicBezTo>
                </a:path>
              </a:pathLst>
            </a:custGeom>
            <a:noFill/>
            <a:ln w="38100" cap="rnd">
              <a:solidFill>
                <a:srgbClr val="FFE83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9319500" y="5085444"/>
            <a:ext cx="875540" cy="623339"/>
            <a:chOff x="6207027" y="5183728"/>
            <a:chExt cx="875540" cy="623339"/>
          </a:xfrm>
        </p:grpSpPr>
        <p:sp>
          <p:nvSpPr>
            <p:cNvPr id="90" name="Freeform 16"/>
            <p:cNvSpPr>
              <a:spLocks noEditPoints="1"/>
            </p:cNvSpPr>
            <p:nvPr/>
          </p:nvSpPr>
          <p:spPr bwMode="auto">
            <a:xfrm>
              <a:off x="6207027" y="5249644"/>
              <a:ext cx="553124" cy="557423"/>
            </a:xfrm>
            <a:custGeom>
              <a:avLst/>
              <a:gdLst>
                <a:gd name="T0" fmla="*/ 81 w 255"/>
                <a:gd name="T1" fmla="*/ 40 h 257"/>
                <a:gd name="T2" fmla="*/ 92 w 255"/>
                <a:gd name="T3" fmla="*/ 20 h 257"/>
                <a:gd name="T4" fmla="*/ 133 w 255"/>
                <a:gd name="T5" fmla="*/ 14 h 257"/>
                <a:gd name="T6" fmla="*/ 150 w 255"/>
                <a:gd name="T7" fmla="*/ 30 h 257"/>
                <a:gd name="T8" fmla="*/ 171 w 255"/>
                <a:gd name="T9" fmla="*/ 22 h 257"/>
                <a:gd name="T10" fmla="*/ 206 w 255"/>
                <a:gd name="T11" fmla="*/ 43 h 257"/>
                <a:gd name="T12" fmla="*/ 209 w 255"/>
                <a:gd name="T13" fmla="*/ 66 h 257"/>
                <a:gd name="T14" fmla="*/ 231 w 255"/>
                <a:gd name="T15" fmla="*/ 74 h 257"/>
                <a:gd name="T16" fmla="*/ 244 w 255"/>
                <a:gd name="T17" fmla="*/ 113 h 257"/>
                <a:gd name="T18" fmla="*/ 231 w 255"/>
                <a:gd name="T19" fmla="*/ 132 h 257"/>
                <a:gd name="T20" fmla="*/ 243 w 255"/>
                <a:gd name="T21" fmla="*/ 152 h 257"/>
                <a:gd name="T22" fmla="*/ 227 w 255"/>
                <a:gd name="T23" fmla="*/ 190 h 257"/>
                <a:gd name="T24" fmla="*/ 205 w 255"/>
                <a:gd name="T25" fmla="*/ 196 h 257"/>
                <a:gd name="T26" fmla="*/ 202 w 255"/>
                <a:gd name="T27" fmla="*/ 219 h 257"/>
                <a:gd name="T28" fmla="*/ 165 w 255"/>
                <a:gd name="T29" fmla="*/ 239 h 257"/>
                <a:gd name="T30" fmla="*/ 144 w 255"/>
                <a:gd name="T31" fmla="*/ 229 h 257"/>
                <a:gd name="T32" fmla="*/ 127 w 255"/>
                <a:gd name="T33" fmla="*/ 244 h 257"/>
                <a:gd name="T34" fmla="*/ 86 w 255"/>
                <a:gd name="T35" fmla="*/ 236 h 257"/>
                <a:gd name="T36" fmla="*/ 76 w 255"/>
                <a:gd name="T37" fmla="*/ 215 h 257"/>
                <a:gd name="T38" fmla="*/ 53 w 255"/>
                <a:gd name="T39" fmla="*/ 216 h 257"/>
                <a:gd name="T40" fmla="*/ 27 w 255"/>
                <a:gd name="T41" fmla="*/ 183 h 257"/>
                <a:gd name="T42" fmla="*/ 33 w 255"/>
                <a:gd name="T43" fmla="*/ 161 h 257"/>
                <a:gd name="T44" fmla="*/ 15 w 255"/>
                <a:gd name="T45" fmla="*/ 146 h 257"/>
                <a:gd name="T46" fmla="*/ 16 w 255"/>
                <a:gd name="T47" fmla="*/ 105 h 257"/>
                <a:gd name="T48" fmla="*/ 35 w 255"/>
                <a:gd name="T49" fmla="*/ 92 h 257"/>
                <a:gd name="T50" fmla="*/ 31 w 255"/>
                <a:gd name="T51" fmla="*/ 69 h 257"/>
                <a:gd name="T52" fmla="*/ 58 w 255"/>
                <a:gd name="T53" fmla="*/ 38 h 257"/>
                <a:gd name="T54" fmla="*/ 95 w 255"/>
                <a:gd name="T55" fmla="*/ 66 h 257"/>
                <a:gd name="T56" fmla="*/ 61 w 255"/>
                <a:gd name="T57" fmla="*/ 152 h 257"/>
                <a:gd name="T58" fmla="*/ 140 w 255"/>
                <a:gd name="T59" fmla="*/ 200 h 257"/>
                <a:gd name="T60" fmla="*/ 201 w 255"/>
                <a:gd name="T61" fmla="*/ 131 h 257"/>
                <a:gd name="T62" fmla="*/ 144 w 255"/>
                <a:gd name="T63" fmla="*/ 5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5" h="257">
                  <a:moveTo>
                    <a:pt x="76" y="43"/>
                  </a:moveTo>
                  <a:cubicBezTo>
                    <a:pt x="77" y="42"/>
                    <a:pt x="79" y="41"/>
                    <a:pt x="81" y="40"/>
                  </a:cubicBezTo>
                  <a:cubicBezTo>
                    <a:pt x="83" y="39"/>
                    <a:pt x="84" y="38"/>
                    <a:pt x="86" y="37"/>
                  </a:cubicBezTo>
                  <a:cubicBezTo>
                    <a:pt x="89" y="36"/>
                    <a:pt x="91" y="28"/>
                    <a:pt x="92" y="20"/>
                  </a:cubicBezTo>
                  <a:cubicBezTo>
                    <a:pt x="93" y="12"/>
                    <a:pt x="102" y="3"/>
                    <a:pt x="110" y="2"/>
                  </a:cubicBezTo>
                  <a:cubicBezTo>
                    <a:pt x="119" y="0"/>
                    <a:pt x="130" y="6"/>
                    <a:pt x="133" y="14"/>
                  </a:cubicBezTo>
                  <a:cubicBezTo>
                    <a:pt x="136" y="22"/>
                    <a:pt x="141" y="28"/>
                    <a:pt x="144" y="29"/>
                  </a:cubicBezTo>
                  <a:cubicBezTo>
                    <a:pt x="146" y="29"/>
                    <a:pt x="148" y="29"/>
                    <a:pt x="150" y="30"/>
                  </a:cubicBezTo>
                  <a:cubicBezTo>
                    <a:pt x="152" y="30"/>
                    <a:pt x="154" y="31"/>
                    <a:pt x="155" y="31"/>
                  </a:cubicBezTo>
                  <a:cubicBezTo>
                    <a:pt x="159" y="32"/>
                    <a:pt x="165" y="28"/>
                    <a:pt x="171" y="22"/>
                  </a:cubicBezTo>
                  <a:cubicBezTo>
                    <a:pt x="177" y="16"/>
                    <a:pt x="189" y="15"/>
                    <a:pt x="197" y="19"/>
                  </a:cubicBezTo>
                  <a:cubicBezTo>
                    <a:pt x="205" y="24"/>
                    <a:pt x="209" y="35"/>
                    <a:pt x="206" y="43"/>
                  </a:cubicBezTo>
                  <a:cubicBezTo>
                    <a:pt x="204" y="51"/>
                    <a:pt x="203" y="59"/>
                    <a:pt x="205" y="62"/>
                  </a:cubicBezTo>
                  <a:cubicBezTo>
                    <a:pt x="207" y="63"/>
                    <a:pt x="208" y="65"/>
                    <a:pt x="209" y="66"/>
                  </a:cubicBezTo>
                  <a:cubicBezTo>
                    <a:pt x="210" y="68"/>
                    <a:pt x="211" y="69"/>
                    <a:pt x="213" y="71"/>
                  </a:cubicBezTo>
                  <a:cubicBezTo>
                    <a:pt x="214" y="74"/>
                    <a:pt x="222" y="75"/>
                    <a:pt x="231" y="74"/>
                  </a:cubicBezTo>
                  <a:cubicBezTo>
                    <a:pt x="239" y="73"/>
                    <a:pt x="249" y="80"/>
                    <a:pt x="252" y="89"/>
                  </a:cubicBezTo>
                  <a:cubicBezTo>
                    <a:pt x="255" y="97"/>
                    <a:pt x="251" y="108"/>
                    <a:pt x="244" y="113"/>
                  </a:cubicBezTo>
                  <a:cubicBezTo>
                    <a:pt x="237" y="117"/>
                    <a:pt x="231" y="123"/>
                    <a:pt x="231" y="126"/>
                  </a:cubicBezTo>
                  <a:cubicBezTo>
                    <a:pt x="231" y="128"/>
                    <a:pt x="231" y="130"/>
                    <a:pt x="231" y="132"/>
                  </a:cubicBezTo>
                  <a:cubicBezTo>
                    <a:pt x="231" y="134"/>
                    <a:pt x="231" y="136"/>
                    <a:pt x="231" y="138"/>
                  </a:cubicBezTo>
                  <a:cubicBezTo>
                    <a:pt x="230" y="141"/>
                    <a:pt x="236" y="147"/>
                    <a:pt x="243" y="152"/>
                  </a:cubicBezTo>
                  <a:cubicBezTo>
                    <a:pt x="249" y="157"/>
                    <a:pt x="253" y="168"/>
                    <a:pt x="249" y="177"/>
                  </a:cubicBezTo>
                  <a:cubicBezTo>
                    <a:pt x="246" y="185"/>
                    <a:pt x="236" y="191"/>
                    <a:pt x="227" y="190"/>
                  </a:cubicBezTo>
                  <a:cubicBezTo>
                    <a:pt x="219" y="189"/>
                    <a:pt x="211" y="189"/>
                    <a:pt x="209" y="192"/>
                  </a:cubicBezTo>
                  <a:cubicBezTo>
                    <a:pt x="208" y="193"/>
                    <a:pt x="207" y="195"/>
                    <a:pt x="205" y="196"/>
                  </a:cubicBezTo>
                  <a:cubicBezTo>
                    <a:pt x="204" y="198"/>
                    <a:pt x="203" y="199"/>
                    <a:pt x="201" y="201"/>
                  </a:cubicBezTo>
                  <a:cubicBezTo>
                    <a:pt x="199" y="203"/>
                    <a:pt x="199" y="211"/>
                    <a:pt x="202" y="219"/>
                  </a:cubicBezTo>
                  <a:cubicBezTo>
                    <a:pt x="204" y="227"/>
                    <a:pt x="199" y="238"/>
                    <a:pt x="191" y="242"/>
                  </a:cubicBezTo>
                  <a:cubicBezTo>
                    <a:pt x="183" y="247"/>
                    <a:pt x="171" y="245"/>
                    <a:pt x="165" y="239"/>
                  </a:cubicBezTo>
                  <a:cubicBezTo>
                    <a:pt x="160" y="232"/>
                    <a:pt x="153" y="228"/>
                    <a:pt x="150" y="228"/>
                  </a:cubicBezTo>
                  <a:cubicBezTo>
                    <a:pt x="148" y="229"/>
                    <a:pt x="146" y="229"/>
                    <a:pt x="144" y="229"/>
                  </a:cubicBezTo>
                  <a:cubicBezTo>
                    <a:pt x="142" y="230"/>
                    <a:pt x="140" y="230"/>
                    <a:pt x="138" y="230"/>
                  </a:cubicBezTo>
                  <a:cubicBezTo>
                    <a:pt x="135" y="230"/>
                    <a:pt x="130" y="237"/>
                    <a:pt x="127" y="244"/>
                  </a:cubicBezTo>
                  <a:cubicBezTo>
                    <a:pt x="123" y="252"/>
                    <a:pt x="112" y="257"/>
                    <a:pt x="103" y="255"/>
                  </a:cubicBezTo>
                  <a:cubicBezTo>
                    <a:pt x="95" y="253"/>
                    <a:pt x="87" y="244"/>
                    <a:pt x="86" y="236"/>
                  </a:cubicBezTo>
                  <a:cubicBezTo>
                    <a:pt x="86" y="228"/>
                    <a:pt x="84" y="220"/>
                    <a:pt x="81" y="218"/>
                  </a:cubicBezTo>
                  <a:cubicBezTo>
                    <a:pt x="79" y="217"/>
                    <a:pt x="78" y="216"/>
                    <a:pt x="76" y="215"/>
                  </a:cubicBezTo>
                  <a:cubicBezTo>
                    <a:pt x="74" y="214"/>
                    <a:pt x="73" y="213"/>
                    <a:pt x="71" y="212"/>
                  </a:cubicBezTo>
                  <a:cubicBezTo>
                    <a:pt x="68" y="210"/>
                    <a:pt x="61" y="212"/>
                    <a:pt x="53" y="216"/>
                  </a:cubicBezTo>
                  <a:cubicBezTo>
                    <a:pt x="45" y="219"/>
                    <a:pt x="34" y="216"/>
                    <a:pt x="28" y="209"/>
                  </a:cubicBezTo>
                  <a:cubicBezTo>
                    <a:pt x="22" y="202"/>
                    <a:pt x="22" y="190"/>
                    <a:pt x="27" y="183"/>
                  </a:cubicBezTo>
                  <a:cubicBezTo>
                    <a:pt x="32" y="177"/>
                    <a:pt x="36" y="169"/>
                    <a:pt x="35" y="166"/>
                  </a:cubicBezTo>
                  <a:cubicBezTo>
                    <a:pt x="34" y="165"/>
                    <a:pt x="33" y="163"/>
                    <a:pt x="33" y="161"/>
                  </a:cubicBezTo>
                  <a:cubicBezTo>
                    <a:pt x="32" y="159"/>
                    <a:pt x="32" y="157"/>
                    <a:pt x="31" y="155"/>
                  </a:cubicBezTo>
                  <a:cubicBezTo>
                    <a:pt x="30" y="152"/>
                    <a:pt x="23" y="149"/>
                    <a:pt x="15" y="146"/>
                  </a:cubicBezTo>
                  <a:cubicBezTo>
                    <a:pt x="7" y="144"/>
                    <a:pt x="0" y="134"/>
                    <a:pt x="0" y="125"/>
                  </a:cubicBezTo>
                  <a:cubicBezTo>
                    <a:pt x="0" y="116"/>
                    <a:pt x="8" y="107"/>
                    <a:pt x="16" y="105"/>
                  </a:cubicBezTo>
                  <a:cubicBezTo>
                    <a:pt x="24" y="103"/>
                    <a:pt x="32" y="100"/>
                    <a:pt x="33" y="97"/>
                  </a:cubicBezTo>
                  <a:cubicBezTo>
                    <a:pt x="33" y="95"/>
                    <a:pt x="34" y="93"/>
                    <a:pt x="35" y="92"/>
                  </a:cubicBezTo>
                  <a:cubicBezTo>
                    <a:pt x="35" y="90"/>
                    <a:pt x="36" y="88"/>
                    <a:pt x="37" y="86"/>
                  </a:cubicBezTo>
                  <a:cubicBezTo>
                    <a:pt x="38" y="83"/>
                    <a:pt x="35" y="76"/>
                    <a:pt x="31" y="69"/>
                  </a:cubicBezTo>
                  <a:cubicBezTo>
                    <a:pt x="26" y="62"/>
                    <a:pt x="27" y="50"/>
                    <a:pt x="33" y="43"/>
                  </a:cubicBezTo>
                  <a:cubicBezTo>
                    <a:pt x="39" y="37"/>
                    <a:pt x="50" y="35"/>
                    <a:pt x="58" y="38"/>
                  </a:cubicBezTo>
                  <a:cubicBezTo>
                    <a:pt x="65" y="42"/>
                    <a:pt x="73" y="44"/>
                    <a:pt x="76" y="43"/>
                  </a:cubicBezTo>
                  <a:close/>
                  <a:moveTo>
                    <a:pt x="95" y="66"/>
                  </a:moveTo>
                  <a:cubicBezTo>
                    <a:pt x="80" y="74"/>
                    <a:pt x="68" y="87"/>
                    <a:pt x="62" y="103"/>
                  </a:cubicBezTo>
                  <a:cubicBezTo>
                    <a:pt x="56" y="118"/>
                    <a:pt x="55" y="136"/>
                    <a:pt x="61" y="152"/>
                  </a:cubicBezTo>
                  <a:cubicBezTo>
                    <a:pt x="66" y="168"/>
                    <a:pt x="77" y="181"/>
                    <a:pt x="92" y="190"/>
                  </a:cubicBezTo>
                  <a:cubicBezTo>
                    <a:pt x="106" y="199"/>
                    <a:pt x="123" y="202"/>
                    <a:pt x="140" y="200"/>
                  </a:cubicBezTo>
                  <a:cubicBezTo>
                    <a:pt x="156" y="198"/>
                    <a:pt x="172" y="189"/>
                    <a:pt x="183" y="177"/>
                  </a:cubicBezTo>
                  <a:cubicBezTo>
                    <a:pt x="194" y="164"/>
                    <a:pt x="201" y="148"/>
                    <a:pt x="201" y="131"/>
                  </a:cubicBezTo>
                  <a:cubicBezTo>
                    <a:pt x="202" y="114"/>
                    <a:pt x="196" y="98"/>
                    <a:pt x="186" y="85"/>
                  </a:cubicBezTo>
                  <a:cubicBezTo>
                    <a:pt x="175" y="71"/>
                    <a:pt x="160" y="62"/>
                    <a:pt x="144" y="59"/>
                  </a:cubicBezTo>
                  <a:cubicBezTo>
                    <a:pt x="127" y="55"/>
                    <a:pt x="110" y="58"/>
                    <a:pt x="95" y="66"/>
                  </a:cubicBezTo>
                  <a:close/>
                </a:path>
              </a:pathLst>
            </a:custGeom>
            <a:noFill/>
            <a:ln w="38100" cap="rnd">
              <a:solidFill>
                <a:srgbClr val="FFE838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7"/>
            <p:cNvSpPr>
              <a:spLocks noEditPoints="1"/>
            </p:cNvSpPr>
            <p:nvPr/>
          </p:nvSpPr>
          <p:spPr bwMode="auto">
            <a:xfrm>
              <a:off x="6718594" y="5183728"/>
              <a:ext cx="363973" cy="336747"/>
            </a:xfrm>
            <a:custGeom>
              <a:avLst/>
              <a:gdLst>
                <a:gd name="T0" fmla="*/ 65 w 168"/>
                <a:gd name="T1" fmla="*/ 143 h 155"/>
                <a:gd name="T2" fmla="*/ 40 w 168"/>
                <a:gd name="T3" fmla="*/ 148 h 155"/>
                <a:gd name="T4" fmla="*/ 34 w 168"/>
                <a:gd name="T5" fmla="*/ 124 h 155"/>
                <a:gd name="T6" fmla="*/ 39 w 168"/>
                <a:gd name="T7" fmla="*/ 107 h 155"/>
                <a:gd name="T8" fmla="*/ 37 w 168"/>
                <a:gd name="T9" fmla="*/ 103 h 155"/>
                <a:gd name="T10" fmla="*/ 35 w 168"/>
                <a:gd name="T11" fmla="*/ 99 h 155"/>
                <a:gd name="T12" fmla="*/ 17 w 168"/>
                <a:gd name="T13" fmla="*/ 94 h 155"/>
                <a:gd name="T14" fmla="*/ 0 w 168"/>
                <a:gd name="T15" fmla="*/ 75 h 155"/>
                <a:gd name="T16" fmla="*/ 18 w 168"/>
                <a:gd name="T17" fmla="*/ 57 h 155"/>
                <a:gd name="T18" fmla="*/ 36 w 168"/>
                <a:gd name="T19" fmla="*/ 54 h 155"/>
                <a:gd name="T20" fmla="*/ 38 w 168"/>
                <a:gd name="T21" fmla="*/ 50 h 155"/>
                <a:gd name="T22" fmla="*/ 41 w 168"/>
                <a:gd name="T23" fmla="*/ 46 h 155"/>
                <a:gd name="T24" fmla="*/ 36 w 168"/>
                <a:gd name="T25" fmla="*/ 28 h 155"/>
                <a:gd name="T26" fmla="*/ 44 w 168"/>
                <a:gd name="T27" fmla="*/ 4 h 155"/>
                <a:gd name="T28" fmla="*/ 68 w 168"/>
                <a:gd name="T29" fmla="*/ 11 h 155"/>
                <a:gd name="T30" fmla="*/ 81 w 168"/>
                <a:gd name="T31" fmla="*/ 24 h 155"/>
                <a:gd name="T32" fmla="*/ 85 w 168"/>
                <a:gd name="T33" fmla="*/ 24 h 155"/>
                <a:gd name="T34" fmla="*/ 90 w 168"/>
                <a:gd name="T35" fmla="*/ 25 h 155"/>
                <a:gd name="T36" fmla="*/ 103 w 168"/>
                <a:gd name="T37" fmla="*/ 12 h 155"/>
                <a:gd name="T38" fmla="*/ 128 w 168"/>
                <a:gd name="T39" fmla="*/ 7 h 155"/>
                <a:gd name="T40" fmla="*/ 134 w 168"/>
                <a:gd name="T41" fmla="*/ 31 h 155"/>
                <a:gd name="T42" fmla="*/ 128 w 168"/>
                <a:gd name="T43" fmla="*/ 48 h 155"/>
                <a:gd name="T44" fmla="*/ 131 w 168"/>
                <a:gd name="T45" fmla="*/ 52 h 155"/>
                <a:gd name="T46" fmla="*/ 133 w 168"/>
                <a:gd name="T47" fmla="*/ 56 h 155"/>
                <a:gd name="T48" fmla="*/ 151 w 168"/>
                <a:gd name="T49" fmla="*/ 61 h 155"/>
                <a:gd name="T50" fmla="*/ 168 w 168"/>
                <a:gd name="T51" fmla="*/ 80 h 155"/>
                <a:gd name="T52" fmla="*/ 150 w 168"/>
                <a:gd name="T53" fmla="*/ 98 h 155"/>
                <a:gd name="T54" fmla="*/ 132 w 168"/>
                <a:gd name="T55" fmla="*/ 101 h 155"/>
                <a:gd name="T56" fmla="*/ 129 w 168"/>
                <a:gd name="T57" fmla="*/ 105 h 155"/>
                <a:gd name="T58" fmla="*/ 127 w 168"/>
                <a:gd name="T59" fmla="*/ 109 h 155"/>
                <a:gd name="T60" fmla="*/ 131 w 168"/>
                <a:gd name="T61" fmla="*/ 127 h 155"/>
                <a:gd name="T62" fmla="*/ 124 w 168"/>
                <a:gd name="T63" fmla="*/ 151 h 155"/>
                <a:gd name="T64" fmla="*/ 99 w 168"/>
                <a:gd name="T65" fmla="*/ 144 h 155"/>
                <a:gd name="T66" fmla="*/ 87 w 168"/>
                <a:gd name="T67" fmla="*/ 131 h 155"/>
                <a:gd name="T68" fmla="*/ 82 w 168"/>
                <a:gd name="T69" fmla="*/ 131 h 155"/>
                <a:gd name="T70" fmla="*/ 78 w 168"/>
                <a:gd name="T71" fmla="*/ 130 h 155"/>
                <a:gd name="T72" fmla="*/ 65 w 168"/>
                <a:gd name="T73" fmla="*/ 143 h 155"/>
                <a:gd name="T74" fmla="*/ 83 w 168"/>
                <a:gd name="T75" fmla="*/ 101 h 155"/>
                <a:gd name="T76" fmla="*/ 104 w 168"/>
                <a:gd name="T77" fmla="*/ 90 h 155"/>
                <a:gd name="T78" fmla="*/ 105 w 168"/>
                <a:gd name="T79" fmla="*/ 66 h 155"/>
                <a:gd name="T80" fmla="*/ 85 w 168"/>
                <a:gd name="T81" fmla="*/ 54 h 155"/>
                <a:gd name="T82" fmla="*/ 64 w 168"/>
                <a:gd name="T83" fmla="*/ 65 h 155"/>
                <a:gd name="T84" fmla="*/ 63 w 168"/>
                <a:gd name="T85" fmla="*/ 89 h 155"/>
                <a:gd name="T86" fmla="*/ 83 w 168"/>
                <a:gd name="T87" fmla="*/ 101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8" h="155">
                  <a:moveTo>
                    <a:pt x="65" y="143"/>
                  </a:moveTo>
                  <a:cubicBezTo>
                    <a:pt x="59" y="150"/>
                    <a:pt x="47" y="153"/>
                    <a:pt x="40" y="148"/>
                  </a:cubicBezTo>
                  <a:cubicBezTo>
                    <a:pt x="33" y="144"/>
                    <a:pt x="30" y="132"/>
                    <a:pt x="34" y="124"/>
                  </a:cubicBezTo>
                  <a:cubicBezTo>
                    <a:pt x="38" y="116"/>
                    <a:pt x="41" y="109"/>
                    <a:pt x="39" y="107"/>
                  </a:cubicBezTo>
                  <a:cubicBezTo>
                    <a:pt x="38" y="105"/>
                    <a:pt x="38" y="104"/>
                    <a:pt x="37" y="103"/>
                  </a:cubicBezTo>
                  <a:cubicBezTo>
                    <a:pt x="36" y="101"/>
                    <a:pt x="36" y="100"/>
                    <a:pt x="35" y="99"/>
                  </a:cubicBezTo>
                  <a:cubicBezTo>
                    <a:pt x="34" y="96"/>
                    <a:pt x="26" y="95"/>
                    <a:pt x="17" y="94"/>
                  </a:cubicBezTo>
                  <a:cubicBezTo>
                    <a:pt x="8" y="93"/>
                    <a:pt x="0" y="84"/>
                    <a:pt x="0" y="75"/>
                  </a:cubicBezTo>
                  <a:cubicBezTo>
                    <a:pt x="0" y="66"/>
                    <a:pt x="9" y="58"/>
                    <a:pt x="18" y="57"/>
                  </a:cubicBezTo>
                  <a:cubicBezTo>
                    <a:pt x="27" y="57"/>
                    <a:pt x="35" y="56"/>
                    <a:pt x="36" y="54"/>
                  </a:cubicBezTo>
                  <a:cubicBezTo>
                    <a:pt x="37" y="52"/>
                    <a:pt x="38" y="51"/>
                    <a:pt x="38" y="50"/>
                  </a:cubicBezTo>
                  <a:cubicBezTo>
                    <a:pt x="39" y="48"/>
                    <a:pt x="40" y="47"/>
                    <a:pt x="41" y="46"/>
                  </a:cubicBezTo>
                  <a:cubicBezTo>
                    <a:pt x="43" y="44"/>
                    <a:pt x="40" y="36"/>
                    <a:pt x="36" y="28"/>
                  </a:cubicBezTo>
                  <a:cubicBezTo>
                    <a:pt x="33" y="20"/>
                    <a:pt x="37" y="8"/>
                    <a:pt x="44" y="4"/>
                  </a:cubicBezTo>
                  <a:cubicBezTo>
                    <a:pt x="52" y="0"/>
                    <a:pt x="64" y="3"/>
                    <a:pt x="68" y="11"/>
                  </a:cubicBezTo>
                  <a:cubicBezTo>
                    <a:pt x="73" y="18"/>
                    <a:pt x="78" y="25"/>
                    <a:pt x="81" y="24"/>
                  </a:cubicBezTo>
                  <a:cubicBezTo>
                    <a:pt x="82" y="24"/>
                    <a:pt x="84" y="24"/>
                    <a:pt x="85" y="24"/>
                  </a:cubicBezTo>
                  <a:cubicBezTo>
                    <a:pt x="87" y="24"/>
                    <a:pt x="89" y="25"/>
                    <a:pt x="90" y="25"/>
                  </a:cubicBezTo>
                  <a:cubicBezTo>
                    <a:pt x="93" y="25"/>
                    <a:pt x="98" y="19"/>
                    <a:pt x="103" y="12"/>
                  </a:cubicBezTo>
                  <a:cubicBezTo>
                    <a:pt x="108" y="5"/>
                    <a:pt x="120" y="2"/>
                    <a:pt x="128" y="7"/>
                  </a:cubicBezTo>
                  <a:cubicBezTo>
                    <a:pt x="135" y="11"/>
                    <a:pt x="138" y="23"/>
                    <a:pt x="134" y="31"/>
                  </a:cubicBezTo>
                  <a:cubicBezTo>
                    <a:pt x="130" y="39"/>
                    <a:pt x="127" y="46"/>
                    <a:pt x="128" y="48"/>
                  </a:cubicBezTo>
                  <a:cubicBezTo>
                    <a:pt x="129" y="50"/>
                    <a:pt x="130" y="51"/>
                    <a:pt x="131" y="52"/>
                  </a:cubicBezTo>
                  <a:cubicBezTo>
                    <a:pt x="132" y="54"/>
                    <a:pt x="132" y="55"/>
                    <a:pt x="133" y="56"/>
                  </a:cubicBezTo>
                  <a:cubicBezTo>
                    <a:pt x="134" y="59"/>
                    <a:pt x="142" y="60"/>
                    <a:pt x="151" y="61"/>
                  </a:cubicBezTo>
                  <a:cubicBezTo>
                    <a:pt x="160" y="62"/>
                    <a:pt x="168" y="71"/>
                    <a:pt x="168" y="80"/>
                  </a:cubicBezTo>
                  <a:cubicBezTo>
                    <a:pt x="167" y="89"/>
                    <a:pt x="159" y="97"/>
                    <a:pt x="150" y="98"/>
                  </a:cubicBezTo>
                  <a:cubicBezTo>
                    <a:pt x="141" y="98"/>
                    <a:pt x="133" y="99"/>
                    <a:pt x="132" y="101"/>
                  </a:cubicBezTo>
                  <a:cubicBezTo>
                    <a:pt x="131" y="103"/>
                    <a:pt x="130" y="104"/>
                    <a:pt x="129" y="105"/>
                  </a:cubicBezTo>
                  <a:cubicBezTo>
                    <a:pt x="129" y="107"/>
                    <a:pt x="128" y="108"/>
                    <a:pt x="127" y="109"/>
                  </a:cubicBezTo>
                  <a:cubicBezTo>
                    <a:pt x="125" y="111"/>
                    <a:pt x="128" y="119"/>
                    <a:pt x="131" y="127"/>
                  </a:cubicBezTo>
                  <a:cubicBezTo>
                    <a:pt x="135" y="135"/>
                    <a:pt x="131" y="147"/>
                    <a:pt x="124" y="151"/>
                  </a:cubicBezTo>
                  <a:cubicBezTo>
                    <a:pt x="116" y="155"/>
                    <a:pt x="104" y="152"/>
                    <a:pt x="99" y="144"/>
                  </a:cubicBezTo>
                  <a:cubicBezTo>
                    <a:pt x="94" y="137"/>
                    <a:pt x="90" y="130"/>
                    <a:pt x="87" y="131"/>
                  </a:cubicBezTo>
                  <a:cubicBezTo>
                    <a:pt x="85" y="131"/>
                    <a:pt x="84" y="131"/>
                    <a:pt x="82" y="131"/>
                  </a:cubicBezTo>
                  <a:cubicBezTo>
                    <a:pt x="81" y="131"/>
                    <a:pt x="79" y="130"/>
                    <a:pt x="78" y="130"/>
                  </a:cubicBezTo>
                  <a:cubicBezTo>
                    <a:pt x="75" y="130"/>
                    <a:pt x="70" y="136"/>
                    <a:pt x="65" y="143"/>
                  </a:cubicBezTo>
                  <a:close/>
                  <a:moveTo>
                    <a:pt x="83" y="101"/>
                  </a:moveTo>
                  <a:cubicBezTo>
                    <a:pt x="91" y="101"/>
                    <a:pt x="100" y="97"/>
                    <a:pt x="104" y="90"/>
                  </a:cubicBezTo>
                  <a:cubicBezTo>
                    <a:pt x="108" y="83"/>
                    <a:pt x="109" y="74"/>
                    <a:pt x="105" y="66"/>
                  </a:cubicBezTo>
                  <a:cubicBezTo>
                    <a:pt x="101" y="59"/>
                    <a:pt x="93" y="54"/>
                    <a:pt x="85" y="54"/>
                  </a:cubicBezTo>
                  <a:cubicBezTo>
                    <a:pt x="76" y="54"/>
                    <a:pt x="68" y="58"/>
                    <a:pt x="64" y="65"/>
                  </a:cubicBezTo>
                  <a:cubicBezTo>
                    <a:pt x="60" y="72"/>
                    <a:pt x="59" y="82"/>
                    <a:pt x="63" y="89"/>
                  </a:cubicBezTo>
                  <a:cubicBezTo>
                    <a:pt x="67" y="96"/>
                    <a:pt x="75" y="101"/>
                    <a:pt x="83" y="101"/>
                  </a:cubicBezTo>
                  <a:close/>
                </a:path>
              </a:pathLst>
            </a:custGeom>
            <a:noFill/>
            <a:ln w="38100" cap="rnd">
              <a:solidFill>
                <a:srgbClr val="FFE838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851660" y="4780280"/>
            <a:ext cx="693420" cy="1096645"/>
            <a:chOff x="8291988" y="4292155"/>
            <a:chExt cx="468580" cy="755173"/>
          </a:xfrm>
          <a:solidFill>
            <a:schemeClr val="bg1">
              <a:lumMod val="95000"/>
            </a:schemeClr>
          </a:solidFill>
        </p:grpSpPr>
        <p:sp>
          <p:nvSpPr>
            <p:cNvPr id="93" name="Freeform 5"/>
            <p:cNvSpPr/>
            <p:nvPr/>
          </p:nvSpPr>
          <p:spPr bwMode="auto">
            <a:xfrm>
              <a:off x="8442449" y="4912629"/>
              <a:ext cx="169090" cy="47288"/>
            </a:xfrm>
            <a:custGeom>
              <a:avLst/>
              <a:gdLst>
                <a:gd name="T0" fmla="*/ 0 w 78"/>
                <a:gd name="T1" fmla="*/ 18 h 22"/>
                <a:gd name="T2" fmla="*/ 4 w 78"/>
                <a:gd name="T3" fmla="*/ 22 h 22"/>
                <a:gd name="T4" fmla="*/ 9 w 78"/>
                <a:gd name="T5" fmla="*/ 22 h 22"/>
                <a:gd name="T6" fmla="*/ 75 w 78"/>
                <a:gd name="T7" fmla="*/ 6 h 22"/>
                <a:gd name="T8" fmla="*/ 78 w 7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2">
                  <a:moveTo>
                    <a:pt x="0" y="18"/>
                  </a:moveTo>
                  <a:cubicBezTo>
                    <a:pt x="0" y="20"/>
                    <a:pt x="1" y="22"/>
                    <a:pt x="4" y="22"/>
                  </a:cubicBezTo>
                  <a:cubicBezTo>
                    <a:pt x="5" y="22"/>
                    <a:pt x="7" y="22"/>
                    <a:pt x="9" y="22"/>
                  </a:cubicBezTo>
                  <a:cubicBezTo>
                    <a:pt x="33" y="22"/>
                    <a:pt x="55" y="16"/>
                    <a:pt x="75" y="6"/>
                  </a:cubicBezTo>
                  <a:cubicBezTo>
                    <a:pt x="77" y="5"/>
                    <a:pt x="78" y="2"/>
                    <a:pt x="78" y="0"/>
                  </a:cubicBezTo>
                </a:path>
              </a:pathLst>
            </a:custGeom>
            <a:grpFill/>
            <a:ln w="3810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6"/>
            <p:cNvSpPr/>
            <p:nvPr/>
          </p:nvSpPr>
          <p:spPr bwMode="auto">
            <a:xfrm>
              <a:off x="8442449" y="4955618"/>
              <a:ext cx="169090" cy="47288"/>
            </a:xfrm>
            <a:custGeom>
              <a:avLst/>
              <a:gdLst>
                <a:gd name="T0" fmla="*/ 0 w 78"/>
                <a:gd name="T1" fmla="*/ 18 h 22"/>
                <a:gd name="T2" fmla="*/ 4 w 78"/>
                <a:gd name="T3" fmla="*/ 22 h 22"/>
                <a:gd name="T4" fmla="*/ 9 w 78"/>
                <a:gd name="T5" fmla="*/ 22 h 22"/>
                <a:gd name="T6" fmla="*/ 75 w 78"/>
                <a:gd name="T7" fmla="*/ 6 h 22"/>
                <a:gd name="T8" fmla="*/ 78 w 7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2">
                  <a:moveTo>
                    <a:pt x="0" y="18"/>
                  </a:moveTo>
                  <a:cubicBezTo>
                    <a:pt x="0" y="20"/>
                    <a:pt x="2" y="22"/>
                    <a:pt x="4" y="22"/>
                  </a:cubicBezTo>
                  <a:cubicBezTo>
                    <a:pt x="6" y="22"/>
                    <a:pt x="7" y="22"/>
                    <a:pt x="9" y="22"/>
                  </a:cubicBezTo>
                  <a:cubicBezTo>
                    <a:pt x="33" y="22"/>
                    <a:pt x="55" y="16"/>
                    <a:pt x="75" y="6"/>
                  </a:cubicBezTo>
                  <a:cubicBezTo>
                    <a:pt x="77" y="5"/>
                    <a:pt x="78" y="2"/>
                    <a:pt x="78" y="0"/>
                  </a:cubicBezTo>
                </a:path>
              </a:pathLst>
            </a:custGeom>
            <a:grpFill/>
            <a:ln w="3810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7"/>
            <p:cNvSpPr/>
            <p:nvPr/>
          </p:nvSpPr>
          <p:spPr bwMode="auto">
            <a:xfrm>
              <a:off x="8494035" y="5014369"/>
              <a:ext cx="75948" cy="32959"/>
            </a:xfrm>
            <a:custGeom>
              <a:avLst/>
              <a:gdLst>
                <a:gd name="T0" fmla="*/ 0 w 35"/>
                <a:gd name="T1" fmla="*/ 8 h 15"/>
                <a:gd name="T2" fmla="*/ 15 w 35"/>
                <a:gd name="T3" fmla="*/ 15 h 15"/>
                <a:gd name="T4" fmla="*/ 35 w 35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5">
                  <a:moveTo>
                    <a:pt x="0" y="8"/>
                  </a:moveTo>
                  <a:cubicBezTo>
                    <a:pt x="3" y="12"/>
                    <a:pt x="9" y="15"/>
                    <a:pt x="15" y="15"/>
                  </a:cubicBezTo>
                  <a:cubicBezTo>
                    <a:pt x="24" y="15"/>
                    <a:pt x="32" y="8"/>
                    <a:pt x="35" y="0"/>
                  </a:cubicBezTo>
                </a:path>
              </a:pathLst>
            </a:custGeom>
            <a:grpFill/>
            <a:ln w="3810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8"/>
            <p:cNvSpPr/>
            <p:nvPr/>
          </p:nvSpPr>
          <p:spPr bwMode="auto">
            <a:xfrm>
              <a:off x="8291988" y="4292155"/>
              <a:ext cx="468580" cy="624772"/>
            </a:xfrm>
            <a:custGeom>
              <a:avLst/>
              <a:gdLst>
                <a:gd name="T0" fmla="*/ 73 w 216"/>
                <a:gd name="T1" fmla="*/ 287 h 288"/>
                <a:gd name="T2" fmla="*/ 78 w 216"/>
                <a:gd name="T3" fmla="*/ 288 h 288"/>
                <a:gd name="T4" fmla="*/ 129 w 216"/>
                <a:gd name="T5" fmla="*/ 278 h 288"/>
                <a:gd name="T6" fmla="*/ 135 w 216"/>
                <a:gd name="T7" fmla="*/ 276 h 288"/>
                <a:gd name="T8" fmla="*/ 144 w 216"/>
                <a:gd name="T9" fmla="*/ 272 h 288"/>
                <a:gd name="T10" fmla="*/ 147 w 216"/>
                <a:gd name="T11" fmla="*/ 269 h 288"/>
                <a:gd name="T12" fmla="*/ 170 w 216"/>
                <a:gd name="T13" fmla="*/ 220 h 288"/>
                <a:gd name="T14" fmla="*/ 216 w 216"/>
                <a:gd name="T15" fmla="*/ 108 h 288"/>
                <a:gd name="T16" fmla="*/ 108 w 216"/>
                <a:gd name="T17" fmla="*/ 0 h 288"/>
                <a:gd name="T18" fmla="*/ 0 w 216"/>
                <a:gd name="T19" fmla="*/ 108 h 288"/>
                <a:gd name="T20" fmla="*/ 46 w 216"/>
                <a:gd name="T21" fmla="*/ 220 h 288"/>
                <a:gd name="T22" fmla="*/ 69 w 216"/>
                <a:gd name="T23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" h="288">
                  <a:moveTo>
                    <a:pt x="73" y="287"/>
                  </a:moveTo>
                  <a:cubicBezTo>
                    <a:pt x="74" y="288"/>
                    <a:pt x="76" y="288"/>
                    <a:pt x="78" y="288"/>
                  </a:cubicBezTo>
                  <a:cubicBezTo>
                    <a:pt x="96" y="288"/>
                    <a:pt x="113" y="284"/>
                    <a:pt x="129" y="278"/>
                  </a:cubicBezTo>
                  <a:cubicBezTo>
                    <a:pt x="131" y="278"/>
                    <a:pt x="133" y="277"/>
                    <a:pt x="135" y="276"/>
                  </a:cubicBezTo>
                  <a:cubicBezTo>
                    <a:pt x="138" y="274"/>
                    <a:pt x="141" y="273"/>
                    <a:pt x="144" y="272"/>
                  </a:cubicBezTo>
                  <a:cubicBezTo>
                    <a:pt x="145" y="271"/>
                    <a:pt x="146" y="270"/>
                    <a:pt x="147" y="269"/>
                  </a:cubicBezTo>
                  <a:cubicBezTo>
                    <a:pt x="161" y="257"/>
                    <a:pt x="170" y="240"/>
                    <a:pt x="170" y="220"/>
                  </a:cubicBezTo>
                  <a:cubicBezTo>
                    <a:pt x="170" y="185"/>
                    <a:pt x="216" y="163"/>
                    <a:pt x="216" y="108"/>
                  </a:cubicBezTo>
                  <a:cubicBezTo>
                    <a:pt x="216" y="48"/>
                    <a:pt x="168" y="0"/>
                    <a:pt x="108" y="0"/>
                  </a:cubicBezTo>
                  <a:cubicBezTo>
                    <a:pt x="48" y="0"/>
                    <a:pt x="0" y="48"/>
                    <a:pt x="0" y="108"/>
                  </a:cubicBezTo>
                  <a:cubicBezTo>
                    <a:pt x="0" y="164"/>
                    <a:pt x="46" y="188"/>
                    <a:pt x="46" y="220"/>
                  </a:cubicBezTo>
                  <a:cubicBezTo>
                    <a:pt x="46" y="238"/>
                    <a:pt x="55" y="255"/>
                    <a:pt x="69" y="267"/>
                  </a:cubicBezTo>
                </a:path>
              </a:pathLst>
            </a:custGeom>
            <a:solidFill>
              <a:srgbClr val="00D0FF"/>
            </a:solidFill>
            <a:ln w="38100" cap="rnd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9518419" y="1406131"/>
            <a:ext cx="348211" cy="868377"/>
            <a:chOff x="9016314" y="2337399"/>
            <a:chExt cx="348211" cy="868377"/>
          </a:xfrm>
        </p:grpSpPr>
        <p:sp>
          <p:nvSpPr>
            <p:cNvPr id="98" name="Oval 18"/>
            <p:cNvSpPr>
              <a:spLocks noChangeArrowheads="1"/>
            </p:cNvSpPr>
            <p:nvPr/>
          </p:nvSpPr>
          <p:spPr bwMode="auto">
            <a:xfrm>
              <a:off x="9123787" y="2337399"/>
              <a:ext cx="131833" cy="134699"/>
            </a:xfrm>
            <a:prstGeom prst="ellipse">
              <a:avLst/>
            </a:prstGeom>
            <a:noFill/>
            <a:ln w="38100" cap="rnd">
              <a:solidFill>
                <a:srgbClr val="FFE83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9"/>
            <p:cNvSpPr/>
            <p:nvPr/>
          </p:nvSpPr>
          <p:spPr bwMode="auto">
            <a:xfrm>
              <a:off x="9016314" y="2522252"/>
              <a:ext cx="348211" cy="683524"/>
            </a:xfrm>
            <a:custGeom>
              <a:avLst/>
              <a:gdLst>
                <a:gd name="T0" fmla="*/ 94 w 161"/>
                <a:gd name="T1" fmla="*/ 0 h 315"/>
                <a:gd name="T2" fmla="*/ 67 w 161"/>
                <a:gd name="T3" fmla="*/ 0 h 315"/>
                <a:gd name="T4" fmla="*/ 0 w 161"/>
                <a:gd name="T5" fmla="*/ 67 h 315"/>
                <a:gd name="T6" fmla="*/ 0 w 161"/>
                <a:gd name="T7" fmla="*/ 142 h 315"/>
                <a:gd name="T8" fmla="*/ 20 w 161"/>
                <a:gd name="T9" fmla="*/ 162 h 315"/>
                <a:gd name="T10" fmla="*/ 40 w 161"/>
                <a:gd name="T11" fmla="*/ 182 h 315"/>
                <a:gd name="T12" fmla="*/ 40 w 161"/>
                <a:gd name="T13" fmla="*/ 294 h 315"/>
                <a:gd name="T14" fmla="*/ 60 w 161"/>
                <a:gd name="T15" fmla="*/ 315 h 315"/>
                <a:gd name="T16" fmla="*/ 101 w 161"/>
                <a:gd name="T17" fmla="*/ 315 h 315"/>
                <a:gd name="T18" fmla="*/ 121 w 161"/>
                <a:gd name="T19" fmla="*/ 294 h 315"/>
                <a:gd name="T20" fmla="*/ 121 w 161"/>
                <a:gd name="T21" fmla="*/ 182 h 315"/>
                <a:gd name="T22" fmla="*/ 141 w 161"/>
                <a:gd name="T23" fmla="*/ 162 h 315"/>
                <a:gd name="T24" fmla="*/ 161 w 161"/>
                <a:gd name="T25" fmla="*/ 142 h 315"/>
                <a:gd name="T26" fmla="*/ 161 w 161"/>
                <a:gd name="T27" fmla="*/ 67 h 315"/>
                <a:gd name="T28" fmla="*/ 94 w 161"/>
                <a:gd name="T2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1" h="315">
                  <a:moveTo>
                    <a:pt x="94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53"/>
                    <a:pt x="9" y="162"/>
                    <a:pt x="20" y="162"/>
                  </a:cubicBezTo>
                  <a:cubicBezTo>
                    <a:pt x="31" y="162"/>
                    <a:pt x="40" y="171"/>
                    <a:pt x="40" y="182"/>
                  </a:cubicBezTo>
                  <a:cubicBezTo>
                    <a:pt x="40" y="294"/>
                    <a:pt x="40" y="294"/>
                    <a:pt x="40" y="294"/>
                  </a:cubicBezTo>
                  <a:cubicBezTo>
                    <a:pt x="40" y="306"/>
                    <a:pt x="49" y="315"/>
                    <a:pt x="60" y="315"/>
                  </a:cubicBezTo>
                  <a:cubicBezTo>
                    <a:pt x="101" y="315"/>
                    <a:pt x="101" y="315"/>
                    <a:pt x="101" y="315"/>
                  </a:cubicBezTo>
                  <a:cubicBezTo>
                    <a:pt x="112" y="315"/>
                    <a:pt x="121" y="306"/>
                    <a:pt x="121" y="294"/>
                  </a:cubicBezTo>
                  <a:cubicBezTo>
                    <a:pt x="121" y="182"/>
                    <a:pt x="121" y="182"/>
                    <a:pt x="121" y="182"/>
                  </a:cubicBezTo>
                  <a:cubicBezTo>
                    <a:pt x="121" y="171"/>
                    <a:pt x="130" y="162"/>
                    <a:pt x="141" y="162"/>
                  </a:cubicBezTo>
                  <a:cubicBezTo>
                    <a:pt x="152" y="162"/>
                    <a:pt x="161" y="153"/>
                    <a:pt x="161" y="142"/>
                  </a:cubicBezTo>
                  <a:cubicBezTo>
                    <a:pt x="161" y="67"/>
                    <a:pt x="161" y="67"/>
                    <a:pt x="161" y="67"/>
                  </a:cubicBezTo>
                  <a:cubicBezTo>
                    <a:pt x="161" y="30"/>
                    <a:pt x="131" y="0"/>
                    <a:pt x="94" y="0"/>
                  </a:cubicBezTo>
                  <a:close/>
                </a:path>
              </a:pathLst>
            </a:custGeom>
            <a:noFill/>
            <a:ln w="38100" cap="rnd">
              <a:solidFill>
                <a:srgbClr val="FFE83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7" name="椭圆 76"/>
          <p:cNvSpPr/>
          <p:nvPr/>
        </p:nvSpPr>
        <p:spPr>
          <a:xfrm rot="20689278">
            <a:off x="5619688" y="3360757"/>
            <a:ext cx="2738422" cy="99695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98015" y="1783080"/>
            <a:ext cx="1152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王怀杰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07285" y="5502275"/>
            <a:ext cx="1948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郭云锋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rot="49278">
            <a:off x="6607696" y="3665810"/>
            <a:ext cx="224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陈天麟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48290" y="5207635"/>
            <a:ext cx="143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代成林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36810" y="1712873"/>
            <a:ext cx="1543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甄鑫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335008" y="128522"/>
            <a:ext cx="5719445" cy="1440180"/>
          </a:xfrm>
          <a:prstGeom prst="roundRect">
            <a:avLst/>
          </a:prstGeom>
          <a:solidFill>
            <a:schemeClr val="tx2">
              <a:lumMod val="10000"/>
              <a:lumOff val="90000"/>
              <a:alpha val="20000"/>
            </a:schemeClr>
          </a:solidFill>
          <a:ln>
            <a:gradFill flip="none" rotWithShape="1">
              <a:gsLst>
                <a:gs pos="0">
                  <a:srgbClr val="A3F2FD"/>
                </a:gs>
                <a:gs pos="100000">
                  <a:srgbClr val="45B1D2"/>
                </a:gs>
              </a:gsLst>
              <a:lin ang="2700000" scaled="1"/>
              <a:tileRect/>
            </a:gradFill>
          </a:ln>
          <a:effectLst>
            <a:glow rad="139700">
              <a:schemeClr val="accent5">
                <a:satMod val="17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口号：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为你痴狂，为你忧伤；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为你没了秀发，为你撞了南墙；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人生苦短，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最强。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94" y="1850736"/>
            <a:ext cx="2250717" cy="2292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7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1" fill="hold"/>
                                        <p:tgtEl>
                                          <p:spTgt spid="1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4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1" fill="hold"/>
                                        <p:tgtEl>
                                          <p:spTgt spid="1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 bldLvl="0" animBg="1"/>
      <p:bldP spid="7" grpId="1"/>
      <p:bldP spid="9" grpId="1"/>
      <p:bldP spid="10" grpId="1"/>
      <p:bldP spid="11" grpId="1"/>
      <p:bldP spid="12" grpId="1"/>
      <p:bldP spid="78" grpId="0" animBg="1"/>
      <p:bldP spid="79" grpId="0" animBg="1"/>
      <p:bldP spid="80" grpId="0" animBg="1"/>
      <p:bldP spid="7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 bwMode="auto">
          <a:xfrm>
            <a:off x="7974421" y="4453219"/>
            <a:ext cx="1931731" cy="2404781"/>
          </a:xfrm>
          <a:custGeom>
            <a:avLst/>
            <a:gdLst>
              <a:gd name="connsiteX0" fmla="*/ 868073 w 1563664"/>
              <a:gd name="connsiteY0" fmla="*/ 17 h 1946074"/>
              <a:gd name="connsiteX1" fmla="*/ 923882 w 1563664"/>
              <a:gd name="connsiteY1" fmla="*/ 354374 h 1946074"/>
              <a:gd name="connsiteX2" fmla="*/ 960791 w 1563664"/>
              <a:gd name="connsiteY2" fmla="*/ 651592 h 1946074"/>
              <a:gd name="connsiteX3" fmla="*/ 1084786 w 1563664"/>
              <a:gd name="connsiteY3" fmla="*/ 466728 h 1946074"/>
              <a:gd name="connsiteX4" fmla="*/ 1261033 w 1563664"/>
              <a:gd name="connsiteY4" fmla="*/ 104382 h 1946074"/>
              <a:gd name="connsiteX5" fmla="*/ 1229089 w 1563664"/>
              <a:gd name="connsiteY5" fmla="*/ 447109 h 1946074"/>
              <a:gd name="connsiteX6" fmla="*/ 1161570 w 1563664"/>
              <a:gd name="connsiteY6" fmla="*/ 741293 h 1946074"/>
              <a:gd name="connsiteX7" fmla="*/ 1337223 w 1563664"/>
              <a:gd name="connsiteY7" fmla="*/ 585858 h 1946074"/>
              <a:gd name="connsiteX8" fmla="*/ 1561349 w 1563664"/>
              <a:gd name="connsiteY8" fmla="*/ 369745 h 1946074"/>
              <a:gd name="connsiteX9" fmla="*/ 1441578 w 1563664"/>
              <a:gd name="connsiteY9" fmla="*/ 631366 h 1946074"/>
              <a:gd name="connsiteX10" fmla="*/ 1297868 w 1563664"/>
              <a:gd name="connsiteY10" fmla="*/ 952552 h 1946074"/>
              <a:gd name="connsiteX11" fmla="*/ 1168907 w 1563664"/>
              <a:gd name="connsiteY11" fmla="*/ 1509470 h 1946074"/>
              <a:gd name="connsiteX12" fmla="*/ 1146145 w 1563664"/>
              <a:gd name="connsiteY12" fmla="*/ 1904580 h 1946074"/>
              <a:gd name="connsiteX13" fmla="*/ 1144216 w 1563664"/>
              <a:gd name="connsiteY13" fmla="*/ 1946074 h 1946074"/>
              <a:gd name="connsiteX14" fmla="*/ 700729 w 1563664"/>
              <a:gd name="connsiteY14" fmla="*/ 1946074 h 1946074"/>
              <a:gd name="connsiteX15" fmla="*/ 701016 w 1563664"/>
              <a:gd name="connsiteY15" fmla="*/ 1876164 h 1946074"/>
              <a:gd name="connsiteX16" fmla="*/ 668480 w 1563664"/>
              <a:gd name="connsiteY16" fmla="*/ 1492885 h 1946074"/>
              <a:gd name="connsiteX17" fmla="*/ 458436 w 1563664"/>
              <a:gd name="connsiteY17" fmla="*/ 1275559 h 1946074"/>
              <a:gd name="connsiteX18" fmla="*/ 190064 w 1563664"/>
              <a:gd name="connsiteY18" fmla="*/ 1044681 h 1946074"/>
              <a:gd name="connsiteX19" fmla="*/ 31680 w 1563664"/>
              <a:gd name="connsiteY19" fmla="*/ 985015 h 1946074"/>
              <a:gd name="connsiteX20" fmla="*/ 29827 w 1563664"/>
              <a:gd name="connsiteY20" fmla="*/ 879436 h 1946074"/>
              <a:gd name="connsiteX21" fmla="*/ 295086 w 1563664"/>
              <a:gd name="connsiteY21" fmla="*/ 893594 h 1946074"/>
              <a:gd name="connsiteX22" fmla="*/ 559159 w 1563664"/>
              <a:gd name="connsiteY22" fmla="*/ 939608 h 1946074"/>
              <a:gd name="connsiteX23" fmla="*/ 532774 w 1563664"/>
              <a:gd name="connsiteY23" fmla="*/ 583431 h 1946074"/>
              <a:gd name="connsiteX24" fmla="*/ 443095 w 1563664"/>
              <a:gd name="connsiteY24" fmla="*/ 95786 h 1946074"/>
              <a:gd name="connsiteX25" fmla="*/ 623640 w 1563664"/>
              <a:gd name="connsiteY25" fmla="*/ 338395 h 1946074"/>
              <a:gd name="connsiteX26" fmla="*/ 775947 w 1563664"/>
              <a:gd name="connsiteY26" fmla="*/ 641782 h 1946074"/>
              <a:gd name="connsiteX27" fmla="*/ 777800 w 1563664"/>
              <a:gd name="connsiteY27" fmla="*/ 329799 h 1946074"/>
              <a:gd name="connsiteX28" fmla="*/ 868073 w 1563664"/>
              <a:gd name="connsiteY28" fmla="*/ 17 h 194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63664" h="1946074">
                <a:moveTo>
                  <a:pt x="868073" y="17"/>
                </a:moveTo>
                <a:cubicBezTo>
                  <a:pt x="912245" y="-1197"/>
                  <a:pt x="918397" y="61402"/>
                  <a:pt x="923882" y="354374"/>
                </a:cubicBezTo>
                <a:cubicBezTo>
                  <a:pt x="927587" y="554609"/>
                  <a:pt x="940483" y="649772"/>
                  <a:pt x="960791" y="651592"/>
                </a:cubicBezTo>
                <a:cubicBezTo>
                  <a:pt x="1009263" y="655334"/>
                  <a:pt x="1038761" y="590813"/>
                  <a:pt x="1084786" y="466728"/>
                </a:cubicBezTo>
                <a:cubicBezTo>
                  <a:pt x="1133925" y="332833"/>
                  <a:pt x="1172020" y="84157"/>
                  <a:pt x="1261033" y="104382"/>
                </a:cubicBezTo>
                <a:cubicBezTo>
                  <a:pt x="1333518" y="120968"/>
                  <a:pt x="1296015" y="219872"/>
                  <a:pt x="1229089" y="447109"/>
                </a:cubicBezTo>
                <a:cubicBezTo>
                  <a:pt x="1188548" y="584644"/>
                  <a:pt x="1136371" y="735731"/>
                  <a:pt x="1161570" y="741293"/>
                </a:cubicBezTo>
                <a:cubicBezTo>
                  <a:pt x="1186769" y="746754"/>
                  <a:pt x="1260440" y="690931"/>
                  <a:pt x="1337223" y="585858"/>
                </a:cubicBezTo>
                <a:cubicBezTo>
                  <a:pt x="1413933" y="480886"/>
                  <a:pt x="1525699" y="284392"/>
                  <a:pt x="1561349" y="369745"/>
                </a:cubicBezTo>
                <a:cubicBezTo>
                  <a:pt x="1579136" y="412118"/>
                  <a:pt x="1490124" y="562598"/>
                  <a:pt x="1441578" y="631366"/>
                </a:cubicBezTo>
                <a:cubicBezTo>
                  <a:pt x="1401704" y="688403"/>
                  <a:pt x="1324327" y="812488"/>
                  <a:pt x="1297868" y="952552"/>
                </a:cubicBezTo>
                <a:cubicBezTo>
                  <a:pt x="1271483" y="1092515"/>
                  <a:pt x="1292384" y="1257760"/>
                  <a:pt x="1168907" y="1509470"/>
                </a:cubicBezTo>
                <a:cubicBezTo>
                  <a:pt x="1168907" y="1509470"/>
                  <a:pt x="1158235" y="1657315"/>
                  <a:pt x="1146145" y="1904580"/>
                </a:cubicBezTo>
                <a:lnTo>
                  <a:pt x="1144216" y="1946074"/>
                </a:lnTo>
                <a:lnTo>
                  <a:pt x="700729" y="1946074"/>
                </a:lnTo>
                <a:lnTo>
                  <a:pt x="701016" y="1876164"/>
                </a:lnTo>
                <a:cubicBezTo>
                  <a:pt x="701016" y="1876164"/>
                  <a:pt x="705315" y="1586227"/>
                  <a:pt x="668480" y="1492885"/>
                </a:cubicBezTo>
                <a:cubicBezTo>
                  <a:pt x="631644" y="1399543"/>
                  <a:pt x="592289" y="1352922"/>
                  <a:pt x="458436" y="1275559"/>
                </a:cubicBezTo>
                <a:cubicBezTo>
                  <a:pt x="323991" y="1198195"/>
                  <a:pt x="279151" y="1102931"/>
                  <a:pt x="190064" y="1044681"/>
                </a:cubicBezTo>
                <a:cubicBezTo>
                  <a:pt x="101645" y="986329"/>
                  <a:pt x="60511" y="973992"/>
                  <a:pt x="31680" y="985015"/>
                </a:cubicBezTo>
                <a:cubicBezTo>
                  <a:pt x="3442" y="996139"/>
                  <a:pt x="-21758" y="937787"/>
                  <a:pt x="29827" y="879436"/>
                </a:cubicBezTo>
                <a:cubicBezTo>
                  <a:pt x="81411" y="821084"/>
                  <a:pt x="185173" y="824826"/>
                  <a:pt x="295086" y="893594"/>
                </a:cubicBezTo>
                <a:cubicBezTo>
                  <a:pt x="404999" y="962362"/>
                  <a:pt x="466441" y="1030523"/>
                  <a:pt x="559159" y="939608"/>
                </a:cubicBezTo>
                <a:cubicBezTo>
                  <a:pt x="626679" y="873267"/>
                  <a:pt x="597848" y="744327"/>
                  <a:pt x="532774" y="583431"/>
                </a:cubicBezTo>
                <a:cubicBezTo>
                  <a:pt x="467627" y="422535"/>
                  <a:pt x="382320" y="160914"/>
                  <a:pt x="443095" y="95786"/>
                </a:cubicBezTo>
                <a:cubicBezTo>
                  <a:pt x="528476" y="4366"/>
                  <a:pt x="567757" y="200253"/>
                  <a:pt x="623640" y="338395"/>
                </a:cubicBezTo>
                <a:cubicBezTo>
                  <a:pt x="679523" y="476537"/>
                  <a:pt x="718804" y="666964"/>
                  <a:pt x="775947" y="641782"/>
                </a:cubicBezTo>
                <a:cubicBezTo>
                  <a:pt x="789436" y="636220"/>
                  <a:pt x="772241" y="480279"/>
                  <a:pt x="777800" y="329799"/>
                </a:cubicBezTo>
                <a:cubicBezTo>
                  <a:pt x="783285" y="178712"/>
                  <a:pt x="763644" y="3759"/>
                  <a:pt x="868073" y="17"/>
                </a:cubicBezTo>
                <a:close/>
              </a:path>
            </a:pathLst>
          </a:cu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endParaRPr lang="en-US" sz="2000" b="1" i="1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5" name="AutoShape 2"/>
          <p:cNvSpPr/>
          <p:nvPr/>
        </p:nvSpPr>
        <p:spPr bwMode="auto">
          <a:xfrm>
            <a:off x="6220897" y="3800616"/>
            <a:ext cx="1720281" cy="1602156"/>
          </a:xfrm>
          <a:custGeom>
            <a:avLst/>
            <a:gdLst/>
            <a:ahLst/>
            <a:cxnLst/>
            <a:rect l="0" t="0" r="r" b="b"/>
            <a:pathLst>
              <a:path w="18386" h="19236">
                <a:moveTo>
                  <a:pt x="14685" y="14523"/>
                </a:moveTo>
                <a:cubicBezTo>
                  <a:pt x="14685" y="14523"/>
                  <a:pt x="13428" y="15798"/>
                  <a:pt x="18303" y="19150"/>
                </a:cubicBezTo>
                <a:cubicBezTo>
                  <a:pt x="18303" y="19150"/>
                  <a:pt x="12933" y="19943"/>
                  <a:pt x="9851" y="16727"/>
                </a:cubicBezTo>
                <a:cubicBezTo>
                  <a:pt x="9851" y="16727"/>
                  <a:pt x="3719" y="18522"/>
                  <a:pt x="912" y="12527"/>
                </a:cubicBezTo>
                <a:cubicBezTo>
                  <a:pt x="-1894" y="6533"/>
                  <a:pt x="2364" y="2324"/>
                  <a:pt x="5666" y="1021"/>
                </a:cubicBezTo>
                <a:cubicBezTo>
                  <a:pt x="8967" y="-281"/>
                  <a:pt x="16405" y="-1657"/>
                  <a:pt x="18051" y="5941"/>
                </a:cubicBezTo>
                <a:cubicBezTo>
                  <a:pt x="19706" y="13548"/>
                  <a:pt x="14685" y="14523"/>
                  <a:pt x="14685" y="14523"/>
                </a:cubicBezTo>
                <a:close/>
                <a:moveTo>
                  <a:pt x="14685" y="14523"/>
                </a:moveTo>
              </a:path>
            </a:pathLst>
          </a:cu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endParaRPr lang="en-US" sz="2000" b="1" i="1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6" name="AutoShape 3"/>
          <p:cNvSpPr/>
          <p:nvPr/>
        </p:nvSpPr>
        <p:spPr bwMode="auto">
          <a:xfrm>
            <a:off x="6866713" y="1675791"/>
            <a:ext cx="2575680" cy="2754685"/>
          </a:xfrm>
          <a:custGeom>
            <a:avLst/>
            <a:gdLst/>
            <a:ahLst/>
            <a:cxnLst/>
            <a:rect l="0" t="0" r="r" b="b"/>
            <a:pathLst>
              <a:path w="17246" h="19694">
                <a:moveTo>
                  <a:pt x="9293" y="16819"/>
                </a:moveTo>
                <a:cubicBezTo>
                  <a:pt x="9293" y="16819"/>
                  <a:pt x="10944" y="15945"/>
                  <a:pt x="11314" y="19693"/>
                </a:cubicBezTo>
                <a:cubicBezTo>
                  <a:pt x="11314" y="19693"/>
                  <a:pt x="13742" y="16401"/>
                  <a:pt x="13158" y="14665"/>
                </a:cubicBezTo>
                <a:cubicBezTo>
                  <a:pt x="13158" y="14665"/>
                  <a:pt x="18963" y="10439"/>
                  <a:pt x="16738" y="4554"/>
                </a:cubicBezTo>
                <a:cubicBezTo>
                  <a:pt x="14514" y="-1337"/>
                  <a:pt x="8983" y="-469"/>
                  <a:pt x="6007" y="1391"/>
                </a:cubicBezTo>
                <a:cubicBezTo>
                  <a:pt x="3031" y="3252"/>
                  <a:pt x="-2637" y="8389"/>
                  <a:pt x="1406" y="14329"/>
                </a:cubicBezTo>
                <a:cubicBezTo>
                  <a:pt x="5443" y="20263"/>
                  <a:pt x="9293" y="16819"/>
                  <a:pt x="9293" y="16819"/>
                </a:cubicBezTo>
                <a:close/>
                <a:moveTo>
                  <a:pt x="9293" y="16819"/>
                </a:moveTo>
              </a:path>
            </a:pathLst>
          </a:cu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endParaRPr lang="en-US" sz="2000" b="1" i="1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7" name="AutoShape 4"/>
          <p:cNvSpPr/>
          <p:nvPr/>
        </p:nvSpPr>
        <p:spPr bwMode="auto">
          <a:xfrm>
            <a:off x="8270250" y="2055224"/>
            <a:ext cx="2160308" cy="2266164"/>
          </a:xfrm>
          <a:custGeom>
            <a:avLst/>
            <a:gdLst/>
            <a:ahLst/>
            <a:cxnLst/>
            <a:rect l="0" t="0" r="r" b="b"/>
            <a:pathLst>
              <a:path w="19417" h="20101">
                <a:moveTo>
                  <a:pt x="438" y="10902"/>
                </a:moveTo>
                <a:cubicBezTo>
                  <a:pt x="438" y="10902"/>
                  <a:pt x="-1791" y="4369"/>
                  <a:pt x="3812" y="1435"/>
                </a:cubicBezTo>
                <a:cubicBezTo>
                  <a:pt x="9415" y="-1499"/>
                  <a:pt x="19005" y="-234"/>
                  <a:pt x="19407" y="8036"/>
                </a:cubicBezTo>
                <a:cubicBezTo>
                  <a:pt x="19809" y="16299"/>
                  <a:pt x="8269" y="20101"/>
                  <a:pt x="7254" y="20101"/>
                </a:cubicBezTo>
                <a:cubicBezTo>
                  <a:pt x="7254" y="20101"/>
                  <a:pt x="8535" y="18432"/>
                  <a:pt x="8808" y="17100"/>
                </a:cubicBezTo>
                <a:cubicBezTo>
                  <a:pt x="8815" y="17107"/>
                  <a:pt x="1590" y="17302"/>
                  <a:pt x="438" y="10902"/>
                </a:cubicBezTo>
                <a:close/>
                <a:moveTo>
                  <a:pt x="438" y="10902"/>
                </a:moveTo>
              </a:path>
            </a:pathLst>
          </a:cu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endParaRPr lang="en-US" sz="2000" b="1" i="1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8" name="AutoShape 5"/>
          <p:cNvSpPr/>
          <p:nvPr/>
        </p:nvSpPr>
        <p:spPr bwMode="auto">
          <a:xfrm>
            <a:off x="9575159" y="2965864"/>
            <a:ext cx="1870118" cy="1620179"/>
          </a:xfrm>
          <a:custGeom>
            <a:avLst/>
            <a:gdLst/>
            <a:ahLst/>
            <a:cxnLst/>
            <a:rect l="0" t="0" r="r" b="b"/>
            <a:pathLst>
              <a:path w="18559" h="19569">
                <a:moveTo>
                  <a:pt x="12387" y="18456"/>
                </a:moveTo>
                <a:cubicBezTo>
                  <a:pt x="12387" y="18456"/>
                  <a:pt x="16656" y="17192"/>
                  <a:pt x="18101" y="12619"/>
                </a:cubicBezTo>
                <a:cubicBezTo>
                  <a:pt x="19547" y="8046"/>
                  <a:pt x="17891" y="568"/>
                  <a:pt x="8359" y="18"/>
                </a:cubicBezTo>
                <a:cubicBezTo>
                  <a:pt x="-1180" y="-532"/>
                  <a:pt x="-2053" y="11711"/>
                  <a:pt x="3202" y="16138"/>
                </a:cubicBezTo>
                <a:cubicBezTo>
                  <a:pt x="3202" y="16138"/>
                  <a:pt x="2336" y="18053"/>
                  <a:pt x="1011" y="18255"/>
                </a:cubicBezTo>
                <a:cubicBezTo>
                  <a:pt x="1019" y="18264"/>
                  <a:pt x="6454" y="21068"/>
                  <a:pt x="12387" y="18456"/>
                </a:cubicBezTo>
                <a:close/>
                <a:moveTo>
                  <a:pt x="12387" y="18456"/>
                </a:moveTo>
              </a:path>
            </a:pathLst>
          </a:cu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endParaRPr lang="en-US" sz="2000" b="1" i="1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9" name="AutoShape 6"/>
          <p:cNvSpPr/>
          <p:nvPr/>
        </p:nvSpPr>
        <p:spPr bwMode="auto">
          <a:xfrm>
            <a:off x="9954494" y="4051043"/>
            <a:ext cx="1151280" cy="1068104"/>
          </a:xfrm>
          <a:custGeom>
            <a:avLst/>
            <a:gdLst/>
            <a:ahLst/>
            <a:cxnLst/>
            <a:rect l="0" t="0" r="r" b="b"/>
            <a:pathLst>
              <a:path w="18170" h="17410">
                <a:moveTo>
                  <a:pt x="2646" y="12932"/>
                </a:moveTo>
                <a:cubicBezTo>
                  <a:pt x="2646" y="12932"/>
                  <a:pt x="-563" y="9841"/>
                  <a:pt x="1221" y="4933"/>
                </a:cubicBezTo>
                <a:cubicBezTo>
                  <a:pt x="2993" y="24"/>
                  <a:pt x="7866" y="-1101"/>
                  <a:pt x="12847" y="1026"/>
                </a:cubicBezTo>
                <a:cubicBezTo>
                  <a:pt x="17840" y="3152"/>
                  <a:pt x="21037" y="7096"/>
                  <a:pt x="14452" y="15318"/>
                </a:cubicBezTo>
                <a:cubicBezTo>
                  <a:pt x="8190" y="20499"/>
                  <a:pt x="0" y="14428"/>
                  <a:pt x="0" y="14428"/>
                </a:cubicBezTo>
                <a:cubicBezTo>
                  <a:pt x="0" y="14428"/>
                  <a:pt x="2299" y="14366"/>
                  <a:pt x="2646" y="12932"/>
                </a:cubicBezTo>
                <a:close/>
                <a:moveTo>
                  <a:pt x="2646" y="12932"/>
                </a:moveTo>
              </a:path>
            </a:pathLst>
          </a:cu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endParaRPr lang="en-US" sz="2000" b="1" i="1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52638" y="4299882"/>
            <a:ext cx="2078990" cy="535940"/>
          </a:xfrm>
          <a:prstGeom prst="rect">
            <a:avLst/>
          </a:prstGeom>
        </p:spPr>
        <p:txBody>
          <a:bodyPr wrap="none" lIns="121899" tIns="60950" rIns="121899" bIns="60950">
            <a:spAutoFit/>
          </a:bodyPr>
          <a:lstStyle/>
          <a:p>
            <a:pPr algn="ctr">
              <a:lnSpc>
                <a:spcPct val="75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开源中国</a:t>
            </a:r>
            <a:endParaRPr lang="zh-CN" altLang="en-US" sz="3600" b="1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53225" y="2291715"/>
            <a:ext cx="2802255" cy="674370"/>
          </a:xfrm>
          <a:prstGeom prst="rect">
            <a:avLst/>
          </a:prstGeom>
        </p:spPr>
        <p:txBody>
          <a:bodyPr wrap="square" lIns="121899" tIns="60950" rIns="121899" bIns="6095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480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CSDN</a:t>
            </a:r>
            <a:endParaRPr lang="en-US" sz="4800" b="1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74746" y="2839557"/>
            <a:ext cx="1160780" cy="535940"/>
          </a:xfrm>
          <a:prstGeom prst="rect">
            <a:avLst/>
          </a:prstGeom>
        </p:spPr>
        <p:txBody>
          <a:bodyPr wrap="none" lIns="121899" tIns="60950" rIns="121899" bIns="60950">
            <a:spAutoFit/>
          </a:bodyPr>
          <a:lstStyle/>
          <a:p>
            <a:pPr algn="ctr">
              <a:lnSpc>
                <a:spcPct val="75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搜狐</a:t>
            </a:r>
            <a:endParaRPr lang="zh-CN" altLang="en-US" sz="3600" b="1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878892" y="3352006"/>
            <a:ext cx="1160780" cy="535940"/>
          </a:xfrm>
          <a:prstGeom prst="rect">
            <a:avLst/>
          </a:prstGeom>
        </p:spPr>
        <p:txBody>
          <a:bodyPr wrap="none" lIns="121899" tIns="60950" rIns="121899" bIns="60950">
            <a:spAutoFit/>
          </a:bodyPr>
          <a:lstStyle/>
          <a:p>
            <a:pPr algn="ctr">
              <a:lnSpc>
                <a:spcPct val="75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知乎</a:t>
            </a:r>
            <a:endParaRPr lang="zh-CN" altLang="en-US" sz="3600" b="1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144665" y="4355543"/>
            <a:ext cx="854710" cy="397510"/>
          </a:xfrm>
          <a:prstGeom prst="rect">
            <a:avLst/>
          </a:prstGeom>
        </p:spPr>
        <p:txBody>
          <a:bodyPr wrap="none" lIns="121899" tIns="60950" rIns="121899" bIns="60950">
            <a:spAutoFit/>
          </a:bodyPr>
          <a:lstStyle/>
          <a:p>
            <a:pPr algn="ctr">
              <a:lnSpc>
                <a:spcPct val="75000"/>
              </a:lnSpc>
            </a:pPr>
            <a:r>
              <a:rPr lang="zh-CN" altLang="en-US" sz="2400" b="1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</a:rPr>
              <a:t>慕课</a:t>
            </a:r>
            <a:endParaRPr lang="zh-CN" altLang="en-US" sz="2400" b="1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25427" y="4051478"/>
            <a:ext cx="47820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学习天地</a:t>
            </a:r>
            <a:r>
              <a:rPr lang="en-US" altLang="zh-CN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搜索引擎</a:t>
            </a:r>
            <a:r>
              <a:rPr lang="en-US" altLang="zh-CN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视频网站</a:t>
            </a:r>
            <a:endParaRPr lang="en-US" altLang="zh-CN" sz="2000" b="1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  <a:p>
            <a:endParaRPr lang="en-US" sz="2000" b="1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       功能：轻松快捷打开想要访问的网站</a:t>
            </a:r>
            <a:endParaRPr lang="en-US" altLang="zh-CN" sz="2000" b="1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  <a:p>
            <a:r>
              <a:rPr lang="zh-CN" altLang="en-US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       实现：模块 </a:t>
            </a:r>
            <a:r>
              <a:rPr lang="en-US" altLang="zh-CN" sz="2000" b="1" dirty="0" err="1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webbrowser</a:t>
            </a:r>
            <a:r>
              <a:rPr lang="en-US" altLang="zh-CN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 </a:t>
            </a:r>
            <a:endParaRPr lang="en-US" altLang="zh-CN" sz="2000" b="1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                  </a:t>
            </a:r>
            <a:r>
              <a:rPr lang="zh-CN" altLang="en-US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方法 </a:t>
            </a:r>
            <a:r>
              <a:rPr lang="en-US" altLang="zh-CN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open(</a:t>
            </a:r>
            <a:r>
              <a:rPr lang="en-US" altLang="zh-CN" sz="2000" b="1" dirty="0" err="1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url</a:t>
            </a:r>
            <a:r>
              <a:rPr lang="en-US" altLang="zh-CN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)</a:t>
            </a:r>
            <a:endParaRPr lang="en-US" sz="2000" b="1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21107" y="1600193"/>
            <a:ext cx="2214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Contana</a:t>
            </a:r>
            <a:r>
              <a:rPr lang="zh-CN" altLang="en-US" sz="2000" b="1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智能聊天</a:t>
            </a:r>
            <a:endParaRPr lang="en-US" sz="2000" b="1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</p:txBody>
      </p:sp>
      <p:sp>
        <p:nvSpPr>
          <p:cNvPr id="3" name="TextBox 25"/>
          <p:cNvSpPr txBox="1"/>
          <p:nvPr/>
        </p:nvSpPr>
        <p:spPr>
          <a:xfrm>
            <a:off x="366395" y="2055495"/>
            <a:ext cx="650049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功能：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	</a:t>
            </a:r>
            <a:r>
              <a:rPr lang="zh-CN" altLang="en-US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输入想要搜索的内容，由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Cortana</a:t>
            </a:r>
            <a:r>
              <a:rPr lang="zh-CN" altLang="en-US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为你解答！</a:t>
            </a:r>
            <a:endParaRPr lang="zh-CN" altLang="en-US" sz="2000" b="1" dirty="0">
              <a:solidFill>
                <a:schemeClr val="bg1"/>
              </a:solidFill>
              <a:latin typeface="+mj-lt"/>
              <a:ea typeface="Open Sans" charset="0"/>
              <a:cs typeface="+mj-lt"/>
              <a:sym typeface="+mn-ea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实现：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	</a:t>
            </a:r>
            <a:r>
              <a:rPr lang="zh-CN" altLang="en-US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文字对话接口，调用图灵机器人实现智能聊天      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	</a:t>
            </a:r>
            <a:r>
              <a:rPr lang="zh-CN" altLang="en-US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功能；调用Windows语音助手，实现客户端的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	</a:t>
            </a:r>
            <a:r>
              <a:rPr lang="zh-CN" altLang="en-US" sz="2000" b="1" dirty="0">
                <a:solidFill>
                  <a:schemeClr val="bg1"/>
                </a:solidFill>
                <a:latin typeface="+mj-lt"/>
                <a:ea typeface="Open Sans" charset="0"/>
                <a:cs typeface="+mj-lt"/>
                <a:sym typeface="+mn-ea"/>
              </a:rPr>
              <a:t>语音朗读，利用python中win32模块实现与Windows的交互</a:t>
            </a:r>
            <a:endParaRPr lang="zh-CN" altLang="en-US" sz="2000" b="1" dirty="0">
              <a:solidFill>
                <a:schemeClr val="bg1"/>
              </a:solidFill>
              <a:latin typeface="+mj-lt"/>
              <a:ea typeface="Open Sans" charset="0"/>
              <a:cs typeface="+mj-lt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278255" y="123190"/>
            <a:ext cx="1907540" cy="921329"/>
            <a:chOff x="2403253" y="3052040"/>
            <a:chExt cx="3273647" cy="921329"/>
          </a:xfrm>
        </p:grpSpPr>
        <p:sp>
          <p:nvSpPr>
            <p:cNvPr id="16" name="TextBox 47"/>
            <p:cNvSpPr txBox="1"/>
            <p:nvPr/>
          </p:nvSpPr>
          <p:spPr>
            <a:xfrm>
              <a:off x="2403253" y="3052040"/>
              <a:ext cx="3039604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my zoon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47"/>
            <p:cNvSpPr txBox="1"/>
            <p:nvPr/>
          </p:nvSpPr>
          <p:spPr>
            <a:xfrm>
              <a:off x="2403254" y="3549824"/>
              <a:ext cx="327364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我的地盘我做主！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8" name="图片 17" descr="icon"/>
          <p:cNvPicPr preferRelativeResize="0">
            <a:picLocks noChangeAspect="1"/>
          </p:cNvPicPr>
          <p:nvPr/>
        </p:nvPicPr>
        <p:blipFill>
          <a:blip r:embed="rId1"/>
          <a:srcRect t="8652" r="9017"/>
          <a:stretch>
            <a:fillRect/>
          </a:stretch>
        </p:blipFill>
        <p:spPr>
          <a:xfrm>
            <a:off x="224790" y="276225"/>
            <a:ext cx="1000760" cy="1000760"/>
          </a:xfrm>
          <a:prstGeom prst="rect">
            <a:avLst/>
          </a:prstGeom>
          <a:noFill/>
          <a:ln>
            <a:noFill/>
          </a:ln>
          <a:effectLst>
            <a:innerShdw blurRad="114300">
              <a:srgbClr val="0070C0"/>
            </a:inn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0"/>
                            </p:stCondLst>
                            <p:childTnLst>
                              <p:par>
                                <p:cTn id="4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0"/>
                            </p:stCondLst>
                            <p:childTnLst>
                              <p:par>
                                <p:cTn id="72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6000"/>
                            </p:stCondLst>
                            <p:childTnLst>
                              <p:par>
                                <p:cTn id="76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000"/>
                            </p:stCondLst>
                            <p:childTnLst>
                              <p:par>
                                <p:cTn id="80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5" grpId="0" animBg="1"/>
      <p:bldP spid="4" grpId="0" animBg="1"/>
      <p:bldP spid="10" grpId="0"/>
      <p:bldP spid="11" grpId="0"/>
      <p:bldP spid="12" grpId="0"/>
      <p:bldP spid="13" grpId="0"/>
      <p:bldP spid="14" grpId="0"/>
      <p:bldP spid="26" grpId="0"/>
      <p:bldP spid="30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r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4975" y="4000500"/>
            <a:ext cx="734060" cy="685165"/>
          </a:xfrm>
          <a:prstGeom prst="rect">
            <a:avLst/>
          </a:prstGeom>
        </p:spPr>
      </p:pic>
      <p:sp>
        <p:nvSpPr>
          <p:cNvPr id="7" name="TextBox 47"/>
          <p:cNvSpPr txBox="1"/>
          <p:nvPr/>
        </p:nvSpPr>
        <p:spPr>
          <a:xfrm>
            <a:off x="2598814" y="2398106"/>
            <a:ext cx="6744182" cy="1248012"/>
          </a:xfrm>
          <a:prstGeom prst="parallelogram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endParaRPr lang="en-US" altLang="zh-CN" sz="5400" b="1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151642" y="2220306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00" b="1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33510" y="2294255"/>
            <a:ext cx="8737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solidFill>
                  <a:schemeClr val="accent1"/>
                </a:solidFill>
              </a:rPr>
              <a:t>07</a:t>
            </a:r>
            <a:endParaRPr lang="en-US" altLang="zh-CN" sz="32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83535" y="2398395"/>
            <a:ext cx="59969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49000">
                      <a:srgbClr val="819E97">
                        <a:alpha val="100000"/>
                      </a:srgbClr>
                    </a:gs>
                    <a:gs pos="100000">
                      <a:srgbClr val="034373"/>
                    </a:gs>
                  </a:gsLst>
                  <a:lin ang="5400000"/>
                </a:gradFill>
                <a:effectLst>
                  <a:outerShdw dist="50800" dir="2700000" algn="bl" rotWithShape="0">
                    <a:srgbClr val="356277"/>
                  </a:outerShdw>
                </a:effectLst>
              </a:rPr>
              <a:t>unrealized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49000">
                    <a:srgbClr val="819E97">
                      <a:alpha val="100000"/>
                    </a:srgbClr>
                  </a:gs>
                  <a:gs pos="100000">
                    <a:srgbClr val="034373"/>
                  </a:gs>
                </a:gsLst>
                <a:lin ang="5400000"/>
              </a:gradFill>
              <a:effectLst>
                <a:outerShdw dist="50800" dir="2700000" algn="bl" rotWithShape="0">
                  <a:srgbClr val="356277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4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7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6" grpId="0"/>
      <p:bldP spid="7" grpId="4" bldLvl="0" animBg="1"/>
      <p:bldP spid="11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1352726" y="1765391"/>
          <a:ext cx="2516149" cy="238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4790161" y="1765391"/>
          <a:ext cx="2516149" cy="238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8323126" y="1765391"/>
          <a:ext cx="2516149" cy="238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/>
          <p:cNvSpPr/>
          <p:nvPr/>
        </p:nvSpPr>
        <p:spPr>
          <a:xfrm flipV="1">
            <a:off x="2908213" y="1962166"/>
            <a:ext cx="315477" cy="31547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Oval 14"/>
          <p:cNvSpPr/>
          <p:nvPr/>
        </p:nvSpPr>
        <p:spPr>
          <a:xfrm flipV="1">
            <a:off x="6667611" y="2122748"/>
            <a:ext cx="315477" cy="31547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Oval 15"/>
          <p:cNvSpPr/>
          <p:nvPr/>
        </p:nvSpPr>
        <p:spPr>
          <a:xfrm flipV="1">
            <a:off x="10274608" y="2395462"/>
            <a:ext cx="315477" cy="315477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04891" y="2730403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bg1"/>
                </a:solidFill>
                <a:cs typeface="+mn-ea"/>
                <a:sym typeface="+mn-lt"/>
              </a:rPr>
              <a:t>95%</a:t>
            </a:r>
            <a:endParaRPr lang="id-ID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2016" y="2730403"/>
            <a:ext cx="101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bg1"/>
                </a:solidFill>
                <a:cs typeface="+mn-ea"/>
                <a:sym typeface="+mn-lt"/>
              </a:rPr>
              <a:t>92%</a:t>
            </a:r>
            <a:endParaRPr lang="id-ID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75291" y="2730403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3200" b="1" dirty="0">
                <a:solidFill>
                  <a:schemeClr val="bg1"/>
                </a:solidFill>
                <a:cs typeface="+mn-ea"/>
                <a:sym typeface="+mn-lt"/>
              </a:rPr>
              <a:t>80%</a:t>
            </a:r>
            <a:endParaRPr lang="id-ID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29189" y="4300709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ID" b="1" dirty="0">
                <a:solidFill>
                  <a:schemeClr val="bg1"/>
                </a:solidFill>
                <a:cs typeface="+mn-ea"/>
                <a:sym typeface="+mn-lt"/>
              </a:rPr>
              <a:t>消息撤回</a:t>
            </a:r>
            <a:endParaRPr lang="zh-CN" altLang="en-ID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73793" y="4789537"/>
            <a:ext cx="2610601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发送消息的撤回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239835" y="4737563"/>
            <a:ext cx="678516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16856" y="4300709"/>
            <a:ext cx="1558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ID" b="1" dirty="0">
                <a:solidFill>
                  <a:schemeClr val="bg1"/>
                </a:solidFill>
                <a:cs typeface="+mn-ea"/>
                <a:sym typeface="+mn-lt"/>
              </a:rPr>
              <a:t>好友备注修改</a:t>
            </a:r>
            <a:endParaRPr lang="zh-CN" altLang="en-ID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90699" y="4789537"/>
            <a:ext cx="2610601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id-ID" sz="1400" dirty="0">
                <a:solidFill>
                  <a:schemeClr val="bg1"/>
                </a:solidFill>
                <a:cs typeface="+mn-ea"/>
                <a:sym typeface="+mn-lt"/>
              </a:rPr>
              <a:t>好友备注的后台修改</a:t>
            </a:r>
            <a:endParaRPr lang="zh-CN" altLang="id-ID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756741" y="4737563"/>
            <a:ext cx="678516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44368" y="4300709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ID" b="1" dirty="0">
                <a:solidFill>
                  <a:schemeClr val="bg1"/>
                </a:solidFill>
                <a:cs typeface="+mn-ea"/>
                <a:sym typeface="+mn-lt"/>
              </a:rPr>
              <a:t>删除群聊</a:t>
            </a:r>
            <a:endParaRPr lang="zh-CN" altLang="en-ID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88971" y="4789537"/>
            <a:ext cx="2610601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id-ID" sz="1400" dirty="0">
                <a:solidFill>
                  <a:schemeClr val="bg1"/>
                </a:solidFill>
                <a:cs typeface="+mn-ea"/>
                <a:sym typeface="+mn-lt"/>
              </a:rPr>
              <a:t>删除群聊</a:t>
            </a:r>
            <a:endParaRPr lang="zh-CN" altLang="id-ID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9255013" y="4737563"/>
            <a:ext cx="678516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269365" y="83185"/>
            <a:ext cx="1907540" cy="921329"/>
            <a:chOff x="2403253" y="3052040"/>
            <a:chExt cx="3273647" cy="921329"/>
          </a:xfrm>
        </p:grpSpPr>
        <p:sp>
          <p:nvSpPr>
            <p:cNvPr id="3" name="TextBox 47"/>
            <p:cNvSpPr txBox="1"/>
            <p:nvPr/>
          </p:nvSpPr>
          <p:spPr>
            <a:xfrm>
              <a:off x="2403253" y="3052040"/>
              <a:ext cx="3039604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unrealized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TextBox 47"/>
            <p:cNvSpPr txBox="1"/>
            <p:nvPr/>
          </p:nvSpPr>
          <p:spPr>
            <a:xfrm>
              <a:off x="2403254" y="3549824"/>
              <a:ext cx="327364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尚未实现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" name="图片 4" descr="cr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35" y="319405"/>
            <a:ext cx="734060" cy="685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000"/>
                            </p:stCondLst>
                            <p:childTnLst>
                              <p:par>
                                <p:cTn id="3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00"/>
                            </p:stCondLst>
                            <p:childTnLst>
                              <p:par>
                                <p:cTn id="61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0"/>
                            </p:stCondLst>
                            <p:childTnLst>
                              <p:par>
                                <p:cTn id="77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1000"/>
                            </p:stCondLst>
                            <p:childTnLst>
                              <p:par>
                                <p:cTn id="81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00"/>
                            </p:stCondLst>
                            <p:childTnLst>
                              <p:par>
                                <p:cTn id="8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0" grpId="0"/>
      <p:bldP spid="21" grpId="0"/>
      <p:bldP spid="15" grpId="0" animBg="1"/>
      <p:bldP spid="18" grpId="0"/>
      <p:bldP spid="23" grpId="0"/>
      <p:bldP spid="24" grpId="0"/>
      <p:bldP spid="16" grpId="0" animBg="1"/>
      <p:bldP spid="19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>
            <p:custDataLst>
              <p:tags r:id="rId1"/>
            </p:custDataLst>
          </p:nvPr>
        </p:nvSpPr>
        <p:spPr>
          <a:xfrm>
            <a:off x="8664804" y="1417779"/>
            <a:ext cx="45719" cy="1800000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: 形状 69"/>
          <p:cNvSpPr/>
          <p:nvPr>
            <p:custDataLst>
              <p:tags r:id="rId2"/>
            </p:custDataLst>
          </p:nvPr>
        </p:nvSpPr>
        <p:spPr>
          <a:xfrm flipV="1">
            <a:off x="6167663" y="1417779"/>
            <a:ext cx="2542860" cy="691806"/>
          </a:xfrm>
          <a:custGeom>
            <a:avLst/>
            <a:gdLst>
              <a:gd name="connsiteX0" fmla="*/ 345899 w 2542860"/>
              <a:gd name="connsiteY0" fmla="*/ 691806 h 691806"/>
              <a:gd name="connsiteX1" fmla="*/ 2196957 w 2542860"/>
              <a:gd name="connsiteY1" fmla="*/ 691806 h 691806"/>
              <a:gd name="connsiteX2" fmla="*/ 2196961 w 2542860"/>
              <a:gd name="connsiteY2" fmla="*/ 691806 h 691806"/>
              <a:gd name="connsiteX3" fmla="*/ 2542860 w 2542860"/>
              <a:gd name="connsiteY3" fmla="*/ 345907 h 691806"/>
              <a:gd name="connsiteX4" fmla="*/ 2542860 w 2542860"/>
              <a:gd name="connsiteY4" fmla="*/ 345905 h 691806"/>
              <a:gd name="connsiteX5" fmla="*/ 2542860 w 2542860"/>
              <a:gd name="connsiteY5" fmla="*/ 345903 h 691806"/>
              <a:gd name="connsiteX6" fmla="*/ 2542860 w 2542860"/>
              <a:gd name="connsiteY6" fmla="*/ 0 h 691806"/>
              <a:gd name="connsiteX7" fmla="*/ 2196957 w 2542860"/>
              <a:gd name="connsiteY7" fmla="*/ 0 h 691806"/>
              <a:gd name="connsiteX8" fmla="*/ 2196878 w 2542860"/>
              <a:gd name="connsiteY8" fmla="*/ 8 h 691806"/>
              <a:gd name="connsiteX9" fmla="*/ 345899 w 2542860"/>
              <a:gd name="connsiteY9" fmla="*/ 8 h 691806"/>
              <a:gd name="connsiteX10" fmla="*/ 0 w 2542860"/>
              <a:gd name="connsiteY10" fmla="*/ 345907 h 691806"/>
              <a:gd name="connsiteX11" fmla="*/ 345899 w 2542860"/>
              <a:gd name="connsiteY11" fmla="*/ 691806 h 69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860" h="691806">
                <a:moveTo>
                  <a:pt x="345899" y="691806"/>
                </a:moveTo>
                <a:lnTo>
                  <a:pt x="2196957" y="691806"/>
                </a:lnTo>
                <a:lnTo>
                  <a:pt x="2196961" y="691806"/>
                </a:lnTo>
                <a:cubicBezTo>
                  <a:pt x="2387996" y="691806"/>
                  <a:pt x="2542860" y="536942"/>
                  <a:pt x="2542860" y="345907"/>
                </a:cubicBezTo>
                <a:lnTo>
                  <a:pt x="2542860" y="345905"/>
                </a:lnTo>
                <a:lnTo>
                  <a:pt x="2542860" y="345903"/>
                </a:lnTo>
                <a:lnTo>
                  <a:pt x="2542860" y="0"/>
                </a:lnTo>
                <a:lnTo>
                  <a:pt x="2196957" y="0"/>
                </a:lnTo>
                <a:lnTo>
                  <a:pt x="2196878" y="8"/>
                </a:lnTo>
                <a:lnTo>
                  <a:pt x="345899" y="8"/>
                </a:lnTo>
                <a:cubicBezTo>
                  <a:pt x="154864" y="8"/>
                  <a:pt x="0" y="154872"/>
                  <a:pt x="0" y="345907"/>
                </a:cubicBezTo>
                <a:cubicBezTo>
                  <a:pt x="0" y="536942"/>
                  <a:pt x="154864" y="691806"/>
                  <a:pt x="345899" y="691806"/>
                </a:cubicBezTo>
                <a:close/>
              </a:path>
            </a:pathLst>
          </a:custGeom>
          <a:solidFill>
            <a:srgbClr val="689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96" name="ï$ḻiďê"/>
          <p:cNvSpPr txBox="1"/>
          <p:nvPr>
            <p:custDataLst>
              <p:tags r:id="rId3"/>
            </p:custDataLst>
          </p:nvPr>
        </p:nvSpPr>
        <p:spPr bwMode="auto">
          <a:xfrm>
            <a:off x="8859103" y="1524121"/>
            <a:ext cx="1657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>
              <a:buSzPct val="25000"/>
              <a:defRPr/>
            </a:pPr>
            <a:r>
              <a:rPr lang="zh-CN" altLang="en-US" b="1" spc="12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项目整合</a:t>
            </a:r>
            <a:endParaRPr lang="zh-CN" altLang="en-US" b="1" spc="12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>
            <p:custDataLst>
              <p:tags r:id="rId4"/>
            </p:custDataLst>
          </p:nvPr>
        </p:nvSpPr>
        <p:spPr>
          <a:xfrm>
            <a:off x="8859103" y="1988009"/>
            <a:ext cx="2392794" cy="70057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10000"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聊天室的功能进行整合测试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" name="文本框 58"/>
          <p:cNvSpPr txBox="1"/>
          <p:nvPr>
            <p:custDataLst>
              <p:tags r:id="rId5"/>
            </p:custDataLst>
          </p:nvPr>
        </p:nvSpPr>
        <p:spPr>
          <a:xfrm>
            <a:off x="6525233" y="1523915"/>
            <a:ext cx="1858201" cy="49244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2600" b="1">
                <a:solidFill>
                  <a:schemeClr val="bg1"/>
                </a:solidFill>
                <a:latin typeface="Arial" panose="020B0604020202020204" pitchFamily="34" charset="0"/>
                <a:ea typeface="方正兰亭细黑_GBK" panose="02000000000000000000" pitchFamily="2" charset="-122"/>
                <a:cs typeface="Arial" panose="020B0604020202020204" pitchFamily="34" charset="0"/>
                <a:sym typeface="+mn-ea"/>
              </a:rPr>
              <a:t>2018.9.23</a:t>
            </a:r>
            <a:endParaRPr lang="en-US" altLang="zh-CN" sz="2600" b="1">
              <a:solidFill>
                <a:schemeClr val="bg1"/>
              </a:solidFill>
              <a:latin typeface="Arial" panose="020B0604020202020204" pitchFamily="34" charset="0"/>
              <a:ea typeface="方正兰亭细黑_GBK" panose="02000000000000000000" pitchFamily="2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6"/>
            </p:custDataLst>
          </p:nvPr>
        </p:nvCxnSpPr>
        <p:spPr>
          <a:xfrm>
            <a:off x="8688552" y="1420858"/>
            <a:ext cx="2520000" cy="0"/>
          </a:xfrm>
          <a:prstGeom prst="line">
            <a:avLst/>
          </a:prstGeom>
          <a:ln>
            <a:solidFill>
              <a:srgbClr val="6896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>
            <p:custDataLst>
              <p:tags r:id="rId7"/>
            </p:custDataLst>
          </p:nvPr>
        </p:nvSpPr>
        <p:spPr>
          <a:xfrm rot="5400000">
            <a:off x="8697801" y="1417779"/>
            <a:ext cx="216000" cy="216000"/>
          </a:xfrm>
          <a:prstGeom prst="triangle">
            <a:avLst>
              <a:gd name="adj" fmla="val 0"/>
            </a:avLst>
          </a:prstGeom>
          <a:solidFill>
            <a:srgbClr val="689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8664804" y="3216819"/>
            <a:ext cx="45719" cy="1800000"/>
          </a:xfrm>
          <a:prstGeom prst="rect">
            <a:avLst/>
          </a:prstGeom>
          <a:solidFill>
            <a:srgbClr val="DECC00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任意多边形: 形状 23"/>
          <p:cNvSpPr/>
          <p:nvPr>
            <p:custDataLst>
              <p:tags r:id="rId9"/>
            </p:custDataLst>
          </p:nvPr>
        </p:nvSpPr>
        <p:spPr>
          <a:xfrm flipH="1" flipV="1">
            <a:off x="8666478" y="3216819"/>
            <a:ext cx="2542860" cy="691806"/>
          </a:xfrm>
          <a:custGeom>
            <a:avLst/>
            <a:gdLst>
              <a:gd name="connsiteX0" fmla="*/ 345899 w 2542860"/>
              <a:gd name="connsiteY0" fmla="*/ 691806 h 691806"/>
              <a:gd name="connsiteX1" fmla="*/ 2196957 w 2542860"/>
              <a:gd name="connsiteY1" fmla="*/ 691806 h 691806"/>
              <a:gd name="connsiteX2" fmla="*/ 2196961 w 2542860"/>
              <a:gd name="connsiteY2" fmla="*/ 691806 h 691806"/>
              <a:gd name="connsiteX3" fmla="*/ 2542860 w 2542860"/>
              <a:gd name="connsiteY3" fmla="*/ 345907 h 691806"/>
              <a:gd name="connsiteX4" fmla="*/ 2542860 w 2542860"/>
              <a:gd name="connsiteY4" fmla="*/ 345905 h 691806"/>
              <a:gd name="connsiteX5" fmla="*/ 2542860 w 2542860"/>
              <a:gd name="connsiteY5" fmla="*/ 345903 h 691806"/>
              <a:gd name="connsiteX6" fmla="*/ 2542860 w 2542860"/>
              <a:gd name="connsiteY6" fmla="*/ 0 h 691806"/>
              <a:gd name="connsiteX7" fmla="*/ 2196957 w 2542860"/>
              <a:gd name="connsiteY7" fmla="*/ 0 h 691806"/>
              <a:gd name="connsiteX8" fmla="*/ 2196878 w 2542860"/>
              <a:gd name="connsiteY8" fmla="*/ 8 h 691806"/>
              <a:gd name="connsiteX9" fmla="*/ 345899 w 2542860"/>
              <a:gd name="connsiteY9" fmla="*/ 8 h 691806"/>
              <a:gd name="connsiteX10" fmla="*/ 0 w 2542860"/>
              <a:gd name="connsiteY10" fmla="*/ 345907 h 691806"/>
              <a:gd name="connsiteX11" fmla="*/ 345899 w 2542860"/>
              <a:gd name="connsiteY11" fmla="*/ 691806 h 69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860" h="691806">
                <a:moveTo>
                  <a:pt x="345899" y="691806"/>
                </a:moveTo>
                <a:lnTo>
                  <a:pt x="2196957" y="691806"/>
                </a:lnTo>
                <a:lnTo>
                  <a:pt x="2196961" y="691806"/>
                </a:lnTo>
                <a:cubicBezTo>
                  <a:pt x="2387996" y="691806"/>
                  <a:pt x="2542860" y="536942"/>
                  <a:pt x="2542860" y="345907"/>
                </a:cubicBezTo>
                <a:lnTo>
                  <a:pt x="2542860" y="345905"/>
                </a:lnTo>
                <a:lnTo>
                  <a:pt x="2542860" y="345903"/>
                </a:lnTo>
                <a:lnTo>
                  <a:pt x="2542860" y="0"/>
                </a:lnTo>
                <a:lnTo>
                  <a:pt x="2196957" y="0"/>
                </a:lnTo>
                <a:lnTo>
                  <a:pt x="2196878" y="8"/>
                </a:lnTo>
                <a:lnTo>
                  <a:pt x="345899" y="8"/>
                </a:lnTo>
                <a:cubicBezTo>
                  <a:pt x="154864" y="8"/>
                  <a:pt x="0" y="154872"/>
                  <a:pt x="0" y="345907"/>
                </a:cubicBezTo>
                <a:cubicBezTo>
                  <a:pt x="0" y="536942"/>
                  <a:pt x="154864" y="691806"/>
                  <a:pt x="345899" y="69180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5" name="ï$ḻiďê"/>
          <p:cNvSpPr txBox="1"/>
          <p:nvPr>
            <p:custDataLst>
              <p:tags r:id="rId10"/>
            </p:custDataLst>
          </p:nvPr>
        </p:nvSpPr>
        <p:spPr bwMode="auto">
          <a:xfrm>
            <a:off x="6884515" y="3327965"/>
            <a:ext cx="1657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>
              <a:buSzPct val="25000"/>
              <a:defRPr/>
            </a:pPr>
            <a:r>
              <a:rPr lang="zh-CN" altLang="en-US" b="1" spc="12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组内讨论</a:t>
            </a:r>
            <a:endParaRPr lang="zh-CN" altLang="en-US" b="1" spc="12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1"/>
            </p:custDataLst>
          </p:nvPr>
        </p:nvSpPr>
        <p:spPr>
          <a:xfrm>
            <a:off x="6149706" y="3791853"/>
            <a:ext cx="2392794" cy="70057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0000"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成立小组，进行组内讨论项目选择和主要功能，简单分工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文本框 58"/>
          <p:cNvSpPr txBox="1"/>
          <p:nvPr>
            <p:custDataLst>
              <p:tags r:id="rId12"/>
            </p:custDataLst>
          </p:nvPr>
        </p:nvSpPr>
        <p:spPr>
          <a:xfrm>
            <a:off x="9008808" y="3323590"/>
            <a:ext cx="1858201" cy="49244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2600" b="1">
                <a:solidFill>
                  <a:schemeClr val="bg1"/>
                </a:solidFill>
                <a:latin typeface="Arial" panose="020B0604020202020204" pitchFamily="34" charset="0"/>
                <a:ea typeface="方正兰亭细黑_GBK" panose="02000000000000000000" pitchFamily="2" charset="-122"/>
                <a:cs typeface="Arial" panose="020B0604020202020204" pitchFamily="34" charset="0"/>
                <a:sym typeface="+mn-ea"/>
              </a:rPr>
              <a:t>2018.8.15</a:t>
            </a:r>
            <a:endParaRPr lang="en-US" altLang="zh-CN" sz="2600" b="1">
              <a:solidFill>
                <a:schemeClr val="bg1"/>
              </a:solidFill>
              <a:latin typeface="Arial" panose="020B0604020202020204" pitchFamily="34" charset="0"/>
              <a:ea typeface="方正兰亭细黑_GBK" panose="02000000000000000000" pitchFamily="2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13"/>
            </p:custDataLst>
          </p:nvPr>
        </p:nvCxnSpPr>
        <p:spPr>
          <a:xfrm>
            <a:off x="6180998" y="3220377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>
            <p:custDataLst>
              <p:tags r:id="rId14"/>
            </p:custDataLst>
          </p:nvPr>
        </p:nvSpPr>
        <p:spPr>
          <a:xfrm rot="10800000">
            <a:off x="8450206" y="3216819"/>
            <a:ext cx="214595" cy="214535"/>
          </a:xfrm>
          <a:prstGeom prst="triangle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16" name="PA_ImportSvg_636712270663720096"/>
          <p:cNvSpPr/>
          <p:nvPr>
            <p:custDataLst>
              <p:tags r:id="rId15"/>
            </p:custDataLst>
          </p:nvPr>
        </p:nvSpPr>
        <p:spPr>
          <a:xfrm>
            <a:off x="1146098" y="1376176"/>
            <a:ext cx="535806" cy="495571"/>
          </a:xfrm>
          <a:custGeom>
            <a:avLst/>
            <a:gdLst/>
            <a:ahLst/>
            <a:cxnLst/>
            <a:rect l="l" t="t" r="r" b="b"/>
            <a:pathLst>
              <a:path w="710311" h="656972">
                <a:moveTo>
                  <a:pt x="264160" y="370967"/>
                </a:moveTo>
                <a:lnTo>
                  <a:pt x="264160" y="656971"/>
                </a:lnTo>
                <a:lnTo>
                  <a:pt x="0" y="656971"/>
                </a:lnTo>
                <a:lnTo>
                  <a:pt x="0" y="431800"/>
                </a:lnTo>
                <a:cubicBezTo>
                  <a:pt x="0" y="247777"/>
                  <a:pt x="0" y="247777"/>
                  <a:pt x="43815" y="165100"/>
                </a:cubicBezTo>
                <a:cubicBezTo>
                  <a:pt x="83790" y="90856"/>
                  <a:pt x="148031" y="32577"/>
                  <a:pt x="225806" y="0"/>
                </a:cubicBezTo>
                <a:lnTo>
                  <a:pt x="286004" y="95758"/>
                </a:lnTo>
                <a:cubicBezTo>
                  <a:pt x="239532" y="113663"/>
                  <a:pt x="200466" y="146733"/>
                  <a:pt x="175133" y="189611"/>
                </a:cubicBezTo>
                <a:cubicBezTo>
                  <a:pt x="151511" y="231140"/>
                  <a:pt x="138176" y="291211"/>
                  <a:pt x="135509" y="370967"/>
                </a:cubicBezTo>
                <a:moveTo>
                  <a:pt x="688467" y="370967"/>
                </a:moveTo>
                <a:lnTo>
                  <a:pt x="688467" y="656971"/>
                </a:lnTo>
                <a:lnTo>
                  <a:pt x="424307" y="656971"/>
                </a:lnTo>
                <a:lnTo>
                  <a:pt x="424307" y="431800"/>
                </a:lnTo>
                <a:cubicBezTo>
                  <a:pt x="424307" y="248285"/>
                  <a:pt x="424307" y="248285"/>
                  <a:pt x="468122" y="166243"/>
                </a:cubicBezTo>
                <a:cubicBezTo>
                  <a:pt x="507891" y="91571"/>
                  <a:pt x="572156" y="32867"/>
                  <a:pt x="650113" y="0"/>
                </a:cubicBezTo>
                <a:lnTo>
                  <a:pt x="710311" y="95758"/>
                </a:lnTo>
                <a:cubicBezTo>
                  <a:pt x="663839" y="113663"/>
                  <a:pt x="624773" y="146733"/>
                  <a:pt x="599440" y="189611"/>
                </a:cubicBezTo>
                <a:cubicBezTo>
                  <a:pt x="563753" y="251968"/>
                  <a:pt x="563753" y="251968"/>
                  <a:pt x="559816" y="370967"/>
                </a:cubicBezTo>
              </a:path>
            </a:pathLst>
          </a:custGeom>
          <a:solidFill>
            <a:srgbClr val="242424">
              <a:lumMod val="10000"/>
              <a:lumOff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ïśḷiḍè"/>
          <p:cNvSpPr txBox="1"/>
          <p:nvPr>
            <p:custDataLst>
              <p:tags r:id="rId16"/>
            </p:custDataLst>
          </p:nvPr>
        </p:nvSpPr>
        <p:spPr>
          <a:xfrm>
            <a:off x="1887855" y="1417955"/>
            <a:ext cx="3295015" cy="130937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b" anchorCtr="0">
            <a:normAutofit fontScale="6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242424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242424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242424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242424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242424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242424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242424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242424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242424"/>
                </a:solidFill>
              </a:defRPr>
            </a:lvl9pPr>
          </a:lstStyle>
          <a:p>
            <a:pPr>
              <a:buSzPct val="25000"/>
              <a:tabLst>
                <a:tab pos="4210050" algn="l"/>
              </a:tabLst>
            </a:pPr>
            <a:r>
              <a:rPr lang="zh-CN" altLang="en-US" sz="4000" spc="3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还有一些事，没有完成，还有一些代码，还没有来得及敲！！</a:t>
            </a:r>
            <a:endParaRPr lang="zh-CN" altLang="en-US" sz="4000" spc="30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975822" y="3466495"/>
            <a:ext cx="3592653" cy="1198880"/>
          </a:xfrm>
          <a:prstGeom prst="rect">
            <a:avLst/>
          </a:prstGeom>
          <a:noFill/>
        </p:spPr>
        <p:txBody>
          <a:bodyPr wrap="square" lIns="90000" tIns="46800" rIns="90000" bIns="46800" rtlCol="0"/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从了解</a:t>
            </a:r>
            <a:r>
              <a:rPr lang="en-US" altLang="zh-CN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python</a:t>
            </a:r>
            <a:r>
              <a:rPr lang="zh-CN" altLang="en-US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的兴奋，到苦</a:t>
            </a:r>
            <a:r>
              <a:rPr lang="en-US" altLang="zh-CN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r>
              <a:rPr lang="zh-CN" altLang="en-US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的对着电脑的一脸绝望，只需几个月的时间，没有</a:t>
            </a:r>
            <a:r>
              <a:rPr lang="en-US" altLang="zh-CN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bug</a:t>
            </a:r>
            <a:r>
              <a:rPr lang="zh-CN" altLang="en-US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，美好的事情才会发生</a:t>
            </a:r>
            <a:endParaRPr lang="en-US" altLang="zh-CN" sz="1600">
              <a:solidFill>
                <a:srgbClr val="242424">
                  <a:lumMod val="50000"/>
                  <a:lumOff val="50000"/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8"/>
            </p:custDataLst>
          </p:nvPr>
        </p:nvSpPr>
        <p:spPr>
          <a:xfrm>
            <a:off x="975822" y="2685492"/>
            <a:ext cx="2240280" cy="3683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7500"/>
          </a:bodyPr>
          <a:lstStyle/>
          <a:p>
            <a:r>
              <a:rPr lang="zh-CN" altLang="en-US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还有许多事来不及</a:t>
            </a:r>
            <a:r>
              <a:rPr lang="en-US" altLang="zh-CN">
                <a:solidFill>
                  <a:srgbClr val="242424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>
              <a:solidFill>
                <a:srgbClr val="242424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9"/>
            </p:custDataLst>
          </p:nvPr>
        </p:nvSpPr>
        <p:spPr>
          <a:xfrm>
            <a:off x="975822" y="5228620"/>
            <a:ext cx="3592653" cy="11988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以前总是期待着偶遇，但自从学习</a:t>
            </a:r>
            <a:r>
              <a:rPr lang="en-US" altLang="zh-CN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python</a:t>
            </a:r>
            <a:r>
              <a:rPr lang="zh-CN" altLang="en-US" sz="1600">
                <a:solidFill>
                  <a:srgbClr val="242424">
                    <a:lumMod val="50000"/>
                    <a:lumOff val="50000"/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，就相信了世界上真的有鬼</a:t>
            </a:r>
            <a:endParaRPr lang="zh-CN" altLang="en-US" sz="1600">
              <a:solidFill>
                <a:srgbClr val="242424">
                  <a:lumMod val="50000"/>
                  <a:lumOff val="50000"/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>
              <a:solidFill>
                <a:srgbClr val="242424">
                  <a:lumMod val="50000"/>
                  <a:lumOff val="50000"/>
                  <a:alpha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20"/>
            </p:custDataLst>
          </p:nvPr>
        </p:nvSpPr>
        <p:spPr>
          <a:xfrm>
            <a:off x="8664801" y="5012679"/>
            <a:ext cx="45719" cy="1843200"/>
          </a:xfrm>
          <a:prstGeom prst="rect">
            <a:avLst/>
          </a:prstGeom>
          <a:solidFill>
            <a:srgbClr val="A0BB0C"/>
          </a:solidFill>
          <a:ln>
            <a:noFill/>
          </a:ln>
        </p:spPr>
        <p:style>
          <a:lnRef idx="2">
            <a:srgbClr val="FC4653">
              <a:shade val="50000"/>
            </a:srgbClr>
          </a:lnRef>
          <a:fillRef idx="1">
            <a:srgbClr val="FC4653"/>
          </a:fillRef>
          <a:effectRef idx="0">
            <a:srgbClr val="FC46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>
            <p:custDataLst>
              <p:tags r:id="rId21"/>
            </p:custDataLst>
          </p:nvPr>
        </p:nvSpPr>
        <p:spPr>
          <a:xfrm flipV="1">
            <a:off x="6167660" y="5012679"/>
            <a:ext cx="2542860" cy="691806"/>
          </a:xfrm>
          <a:custGeom>
            <a:avLst/>
            <a:gdLst>
              <a:gd name="connsiteX0" fmla="*/ 345899 w 2542860"/>
              <a:gd name="connsiteY0" fmla="*/ 691806 h 691806"/>
              <a:gd name="connsiteX1" fmla="*/ 2196957 w 2542860"/>
              <a:gd name="connsiteY1" fmla="*/ 691806 h 691806"/>
              <a:gd name="connsiteX2" fmla="*/ 2196961 w 2542860"/>
              <a:gd name="connsiteY2" fmla="*/ 691806 h 691806"/>
              <a:gd name="connsiteX3" fmla="*/ 2542860 w 2542860"/>
              <a:gd name="connsiteY3" fmla="*/ 345907 h 691806"/>
              <a:gd name="connsiteX4" fmla="*/ 2542860 w 2542860"/>
              <a:gd name="connsiteY4" fmla="*/ 345905 h 691806"/>
              <a:gd name="connsiteX5" fmla="*/ 2542860 w 2542860"/>
              <a:gd name="connsiteY5" fmla="*/ 345903 h 691806"/>
              <a:gd name="connsiteX6" fmla="*/ 2542860 w 2542860"/>
              <a:gd name="connsiteY6" fmla="*/ 0 h 691806"/>
              <a:gd name="connsiteX7" fmla="*/ 2196957 w 2542860"/>
              <a:gd name="connsiteY7" fmla="*/ 0 h 691806"/>
              <a:gd name="connsiteX8" fmla="*/ 2196878 w 2542860"/>
              <a:gd name="connsiteY8" fmla="*/ 8 h 691806"/>
              <a:gd name="connsiteX9" fmla="*/ 345899 w 2542860"/>
              <a:gd name="connsiteY9" fmla="*/ 8 h 691806"/>
              <a:gd name="connsiteX10" fmla="*/ 0 w 2542860"/>
              <a:gd name="connsiteY10" fmla="*/ 345907 h 691806"/>
              <a:gd name="connsiteX11" fmla="*/ 345899 w 2542860"/>
              <a:gd name="connsiteY11" fmla="*/ 691806 h 69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860" h="691806">
                <a:moveTo>
                  <a:pt x="345899" y="691806"/>
                </a:moveTo>
                <a:lnTo>
                  <a:pt x="2196957" y="691806"/>
                </a:lnTo>
                <a:lnTo>
                  <a:pt x="2196961" y="691806"/>
                </a:lnTo>
                <a:cubicBezTo>
                  <a:pt x="2387996" y="691806"/>
                  <a:pt x="2542860" y="536942"/>
                  <a:pt x="2542860" y="345907"/>
                </a:cubicBezTo>
                <a:lnTo>
                  <a:pt x="2542860" y="345905"/>
                </a:lnTo>
                <a:lnTo>
                  <a:pt x="2542860" y="345903"/>
                </a:lnTo>
                <a:lnTo>
                  <a:pt x="2542860" y="0"/>
                </a:lnTo>
                <a:lnTo>
                  <a:pt x="2196957" y="0"/>
                </a:lnTo>
                <a:lnTo>
                  <a:pt x="2196878" y="8"/>
                </a:lnTo>
                <a:lnTo>
                  <a:pt x="345899" y="8"/>
                </a:lnTo>
                <a:cubicBezTo>
                  <a:pt x="154864" y="8"/>
                  <a:pt x="0" y="154872"/>
                  <a:pt x="0" y="345907"/>
                </a:cubicBezTo>
                <a:cubicBezTo>
                  <a:pt x="0" y="536942"/>
                  <a:pt x="154864" y="691806"/>
                  <a:pt x="345899" y="691806"/>
                </a:cubicBezTo>
                <a:close/>
              </a:path>
            </a:pathLst>
          </a:custGeom>
          <a:solidFill>
            <a:srgbClr val="689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31" name="ï$ḻiďê"/>
          <p:cNvSpPr txBox="1"/>
          <p:nvPr>
            <p:custDataLst>
              <p:tags r:id="rId22"/>
            </p:custDataLst>
          </p:nvPr>
        </p:nvSpPr>
        <p:spPr bwMode="auto">
          <a:xfrm>
            <a:off x="8859100" y="5119021"/>
            <a:ext cx="165798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lvl="0" algn="l">
              <a:buSzPct val="25000"/>
              <a:defRPr/>
            </a:pPr>
            <a:r>
              <a:rPr lang="zh-CN" altLang="en-US" b="1" spc="12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布置中期项目</a:t>
            </a:r>
            <a:endParaRPr lang="zh-CN" altLang="en-US" b="1" spc="12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3"/>
            </p:custDataLst>
          </p:nvPr>
        </p:nvSpPr>
        <p:spPr>
          <a:xfrm>
            <a:off x="8859100" y="5582909"/>
            <a:ext cx="2392794" cy="700576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10000"/>
          </a:bodyPr>
          <a:lstStyle/>
          <a:p>
            <a:pPr lvl="0" algn="l"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介绍关于中期项目的具体细节</a:t>
            </a:r>
            <a:endParaRPr lang="zh-CN" altLang="en-US" sz="1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文本框 58"/>
          <p:cNvSpPr txBox="1"/>
          <p:nvPr>
            <p:custDataLst>
              <p:tags r:id="rId24"/>
            </p:custDataLst>
          </p:nvPr>
        </p:nvSpPr>
        <p:spPr>
          <a:xfrm>
            <a:off x="6509990" y="5119450"/>
            <a:ext cx="1858201" cy="49244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altLang="zh-CN" sz="2600" b="1">
                <a:solidFill>
                  <a:schemeClr val="bg1"/>
                </a:solidFill>
                <a:latin typeface="Arial" panose="020B0604020202020204" pitchFamily="34" charset="0"/>
                <a:ea typeface="方正兰亭细黑_GBK" panose="02000000000000000000" pitchFamily="2" charset="-122"/>
                <a:cs typeface="Arial" panose="020B0604020202020204" pitchFamily="34" charset="0"/>
                <a:sym typeface="+mn-ea"/>
              </a:rPr>
              <a:t>2018.8.10</a:t>
            </a:r>
            <a:endParaRPr lang="en-US" altLang="zh-CN" sz="2600" b="1">
              <a:solidFill>
                <a:schemeClr val="bg1"/>
              </a:solidFill>
              <a:latin typeface="Arial" panose="020B0604020202020204" pitchFamily="34" charset="0"/>
              <a:ea typeface="方正兰亭细黑_GBK" panose="02000000000000000000" pitchFamily="2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4" name="直接连接符 33"/>
          <p:cNvCxnSpPr/>
          <p:nvPr>
            <p:custDataLst>
              <p:tags r:id="rId25"/>
            </p:custDataLst>
          </p:nvPr>
        </p:nvCxnSpPr>
        <p:spPr>
          <a:xfrm>
            <a:off x="8688549" y="5018068"/>
            <a:ext cx="2520000" cy="0"/>
          </a:xfrm>
          <a:prstGeom prst="line">
            <a:avLst/>
          </a:prstGeom>
          <a:ln>
            <a:solidFill>
              <a:srgbClr val="6896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等腰三角形 35"/>
          <p:cNvSpPr/>
          <p:nvPr>
            <p:custDataLst>
              <p:tags r:id="rId26"/>
            </p:custDataLst>
          </p:nvPr>
        </p:nvSpPr>
        <p:spPr>
          <a:xfrm rot="5400000">
            <a:off x="8697798" y="5012679"/>
            <a:ext cx="216000" cy="216000"/>
          </a:xfrm>
          <a:prstGeom prst="triangle">
            <a:avLst>
              <a:gd name="adj" fmla="val 0"/>
            </a:avLst>
          </a:prstGeom>
          <a:solidFill>
            <a:srgbClr val="689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sym typeface="+mn-ea"/>
            </a:endParaRPr>
          </a:p>
        </p:txBody>
      </p:sp>
      <p:sp>
        <p:nvSpPr>
          <p:cNvPr id="2" name="TextBox 47"/>
          <p:cNvSpPr txBox="1"/>
          <p:nvPr/>
        </p:nvSpPr>
        <p:spPr>
          <a:xfrm>
            <a:off x="1146175" y="612140"/>
            <a:ext cx="211074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400" b="1">
                <a:solidFill>
                  <a:schemeClr val="bg1"/>
                </a:solidFill>
                <a:cs typeface="+mn-ea"/>
                <a:sym typeface="+mn-lt"/>
              </a:rPr>
              <a:t>大事件记</a:t>
            </a:r>
            <a:endParaRPr lang="zh-CN" altLang="en-US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custDataLst>
      <p:tags r:id="rId2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1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56" presetID="1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0"/>
                            </p:stCondLst>
                            <p:childTnLst>
                              <p:par>
                                <p:cTn id="6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500"/>
                            </p:stCondLst>
                            <p:childTnLst>
                              <p:par>
                                <p:cTn id="6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500"/>
                            </p:stCondLst>
                            <p:childTnLst>
                              <p:par>
                                <p:cTn id="72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500"/>
                            </p:stCondLst>
                            <p:childTnLst>
                              <p:par>
                                <p:cTn id="7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500"/>
                            </p:stCondLst>
                            <p:childTnLst>
                              <p:par>
                                <p:cTn id="8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6500"/>
                            </p:stCondLst>
                            <p:childTnLst>
                              <p:par>
                                <p:cTn id="84" presetID="18" presetClass="entr" presetSubtype="1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500"/>
                            </p:stCondLst>
                            <p:childTnLst>
                              <p:par>
                                <p:cTn id="88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8500"/>
                            </p:stCondLst>
                            <p:childTnLst>
                              <p:par>
                                <p:cTn id="93" presetID="1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9500"/>
                            </p:stCondLst>
                            <p:childTnLst>
                              <p:par>
                                <p:cTn id="97" presetID="1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9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500"/>
                            </p:stCondLst>
                            <p:childTnLst>
                              <p:par>
                                <p:cTn id="10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10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2500"/>
                            </p:stCondLst>
                            <p:childTnLst>
                              <p:par>
                                <p:cTn id="10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3500"/>
                            </p:stCondLst>
                            <p:childTnLst>
                              <p:par>
                                <p:cTn id="1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4500"/>
                            </p:stCondLst>
                            <p:childTnLst>
                              <p:par>
                                <p:cTn id="117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7501"/>
                            </p:stCondLst>
                            <p:childTnLst>
                              <p:par>
                                <p:cTn id="123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0251"/>
                            </p:stCondLst>
                            <p:childTnLst>
                              <p:par>
                                <p:cTn id="129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3" grpId="0"/>
      <p:bldP spid="31" grpId="0"/>
      <p:bldP spid="32" grpId="0"/>
      <p:bldP spid="36" grpId="0" animBg="1"/>
      <p:bldP spid="22" grpId="0" animBg="1"/>
      <p:bldP spid="24" grpId="0" animBg="1"/>
      <p:bldP spid="27" grpId="0"/>
      <p:bldP spid="25" grpId="0"/>
      <p:bldP spid="30" grpId="0" animBg="1"/>
      <p:bldP spid="25" grpId="1"/>
      <p:bldP spid="26" grpId="0"/>
      <p:bldP spid="30" grpId="1" animBg="1"/>
      <p:bldP spid="14" grpId="0" animBg="1"/>
      <p:bldP spid="70" grpId="0" animBg="1"/>
      <p:bldP spid="102" grpId="0"/>
      <p:bldP spid="96" grpId="0"/>
      <p:bldP spid="97" grpId="0"/>
      <p:bldP spid="35" grpId="0" animBg="1"/>
      <p:bldP spid="16" grpId="0" animBg="1"/>
      <p:bldP spid="17" grpId="0"/>
      <p:bldP spid="18" grpId="1"/>
      <p:bldP spid="19" grpId="1"/>
      <p:bldP spid="20" grpId="1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文本框 85"/>
          <p:cNvSpPr txBox="1"/>
          <p:nvPr/>
        </p:nvSpPr>
        <p:spPr>
          <a:xfrm>
            <a:off x="3261360" y="6066754"/>
            <a:ext cx="566928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zh-CN" altLang="en-US" sz="2800" b="1" spc="600">
                <a:solidFill>
                  <a:schemeClr val="bg1"/>
                </a:solidFill>
              </a:rPr>
              <a:t>五人小组</a:t>
            </a:r>
            <a:r>
              <a:rPr lang="en-US" altLang="zh-CN" sz="2800" b="1" spc="600">
                <a:solidFill>
                  <a:schemeClr val="bg1"/>
                </a:solidFill>
              </a:rPr>
              <a:t>|</a:t>
            </a:r>
            <a:r>
              <a:rPr lang="zh-CN" altLang="en-US" sz="2800" b="1" spc="600">
                <a:solidFill>
                  <a:schemeClr val="bg1"/>
                </a:solidFill>
              </a:rPr>
              <a:t>荣誉出品</a:t>
            </a:r>
            <a:endParaRPr lang="zh-CN" altLang="en-US" sz="2800" b="1" spc="60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49749" y="1224599"/>
            <a:ext cx="3647391" cy="1309269"/>
            <a:chOff x="3799791" y="2894404"/>
            <a:chExt cx="3647391" cy="1309269"/>
          </a:xfrm>
        </p:grpSpPr>
        <p:sp>
          <p:nvSpPr>
            <p:cNvPr id="37" name="文本框 36"/>
            <p:cNvSpPr txBox="1"/>
            <p:nvPr/>
          </p:nvSpPr>
          <p:spPr>
            <a:xfrm>
              <a:off x="3799791" y="2894404"/>
              <a:ext cx="1184940" cy="1309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200" b="1" spc="600">
                  <a:gradFill flip="none" rotWithShape="1">
                    <a:gsLst>
                      <a:gs pos="52000">
                        <a:schemeClr val="bg1">
                          <a:alpha val="90000"/>
                        </a:schemeClr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感</a:t>
              </a:r>
              <a:endParaRPr lang="en-US" altLang="zh-CN" sz="7200" b="1" spc="600">
                <a:gradFill flip="none" rotWithShape="1">
                  <a:gsLst>
                    <a:gs pos="52000">
                      <a:schemeClr val="bg1">
                        <a:alpha val="9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620608" y="2894404"/>
              <a:ext cx="1184940" cy="1309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200" b="1" spc="600">
                  <a:gradFill flip="none" rotWithShape="1">
                    <a:gsLst>
                      <a:gs pos="52000">
                        <a:schemeClr val="bg1">
                          <a:alpha val="90000"/>
                        </a:schemeClr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谢</a:t>
              </a:r>
              <a:endParaRPr lang="en-US" altLang="zh-CN" sz="7200" b="1" spc="600">
                <a:gradFill flip="none" rotWithShape="1">
                  <a:gsLst>
                    <a:gs pos="52000">
                      <a:schemeClr val="bg1">
                        <a:alpha val="9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441425" y="2894404"/>
              <a:ext cx="1184940" cy="1309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200" b="1" spc="600">
                  <a:gradFill flip="none" rotWithShape="1">
                    <a:gsLst>
                      <a:gs pos="52000">
                        <a:schemeClr val="bg1">
                          <a:alpha val="90000"/>
                        </a:schemeClr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观</a:t>
              </a:r>
              <a:endParaRPr lang="en-US" altLang="zh-CN" sz="7200" b="1" spc="600">
                <a:gradFill flip="none" rotWithShape="1">
                  <a:gsLst>
                    <a:gs pos="52000">
                      <a:schemeClr val="bg1">
                        <a:alpha val="9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62242" y="2894404"/>
              <a:ext cx="1184940" cy="1309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7200" b="1" spc="600">
                  <a:gradFill flip="none" rotWithShape="1">
                    <a:gsLst>
                      <a:gs pos="52000">
                        <a:schemeClr val="bg1">
                          <a:alpha val="90000"/>
                        </a:schemeClr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0" scaled="1"/>
                    <a:tileRect/>
                  </a:gradFill>
                  <a:latin typeface="+mj-ea"/>
                  <a:ea typeface="+mj-ea"/>
                </a:rPr>
                <a:t>看</a:t>
              </a:r>
              <a:endParaRPr lang="en-US" altLang="zh-CN" sz="7200" b="1" spc="600">
                <a:gradFill flip="none" rotWithShape="1">
                  <a:gsLst>
                    <a:gs pos="52000">
                      <a:schemeClr val="bg1">
                        <a:alpha val="9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atin typeface="+mj-ea"/>
                <a:ea typeface="+mj-ea"/>
              </a:endParaRPr>
            </a:p>
          </p:txBody>
        </p:sp>
      </p:grpSp>
      <p:pic>
        <p:nvPicPr>
          <p:cNvPr id="4" name="图片 3" descr="icon"/>
          <p:cNvPicPr preferRelativeResize="0">
            <a:picLocks noChangeAspect="1"/>
          </p:cNvPicPr>
          <p:nvPr/>
        </p:nvPicPr>
        <p:blipFill>
          <a:blip r:embed="rId1"/>
          <a:srcRect t="8652" r="9017"/>
          <a:stretch>
            <a:fillRect/>
          </a:stretch>
        </p:blipFill>
        <p:spPr>
          <a:xfrm>
            <a:off x="3768090" y="2386330"/>
            <a:ext cx="4029075" cy="4029075"/>
          </a:xfrm>
          <a:prstGeom prst="rect">
            <a:avLst/>
          </a:prstGeom>
          <a:noFill/>
          <a:ln>
            <a:noFill/>
          </a:ln>
          <a:effectLst>
            <a:innerShdw blurRad="63500" dist="50800" dir="5400000">
              <a:srgbClr val="00B0F0">
                <a:alpha val="100000"/>
              </a:srgbClr>
            </a:inn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0"/>
                            </p:stCondLst>
                            <p:childTnLst>
                              <p:par>
                                <p:cTn id="28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6069" y="366178"/>
            <a:ext cx="6417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分工合作，快乐你我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54097" y="1882066"/>
            <a:ext cx="10404629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</a:rPr>
              <a:t>王怀杰</a:t>
            </a:r>
            <a:r>
              <a:rPr lang="en-US" altLang="zh-CN" sz="2400" dirty="0">
                <a:solidFill>
                  <a:srgbClr val="FFC000"/>
                </a:solidFill>
              </a:rPr>
              <a:t>(</a:t>
            </a:r>
            <a:r>
              <a:rPr lang="zh-CN" altLang="en-US" sz="2400" dirty="0">
                <a:solidFill>
                  <a:srgbClr val="FFC000"/>
                </a:solidFill>
              </a:rPr>
              <a:t>组长</a:t>
            </a:r>
            <a:r>
              <a:rPr lang="en-US" altLang="zh-CN" sz="2400" dirty="0">
                <a:solidFill>
                  <a:srgbClr val="FFC000"/>
                </a:solidFill>
              </a:rPr>
              <a:t>)</a:t>
            </a:r>
            <a:r>
              <a:rPr lang="zh-CN" altLang="en-US" sz="2400" dirty="0">
                <a:solidFill>
                  <a:srgbClr val="FFC000"/>
                </a:solidFill>
              </a:rPr>
              <a:t>：粉刷匠，本领强，前端页面设计及优化的装饰工</a:t>
            </a:r>
            <a:endParaRPr lang="en-US" altLang="zh-CN" sz="2400" dirty="0">
              <a:solidFill>
                <a:srgbClr val="FFC000"/>
              </a:solidFill>
            </a:endParaRPr>
          </a:p>
          <a:p>
            <a:endParaRPr lang="en-US" altLang="zh-CN" sz="2400" dirty="0">
              <a:solidFill>
                <a:srgbClr val="FFC000"/>
              </a:solidFill>
            </a:endParaRPr>
          </a:p>
          <a:p>
            <a:r>
              <a:rPr lang="zh-CN" altLang="en-US" sz="2400" dirty="0">
                <a:solidFill>
                  <a:srgbClr val="FFC000"/>
                </a:solidFill>
              </a:rPr>
              <a:t>陈天麟</a:t>
            </a:r>
            <a:r>
              <a:rPr lang="en-US" altLang="zh-CN" sz="2400" dirty="0">
                <a:solidFill>
                  <a:srgbClr val="FFC000"/>
                </a:solidFill>
              </a:rPr>
              <a:t>(</a:t>
            </a:r>
            <a:r>
              <a:rPr lang="zh-CN" altLang="en-US" sz="2400" dirty="0">
                <a:solidFill>
                  <a:srgbClr val="FFC000"/>
                </a:solidFill>
              </a:rPr>
              <a:t>组员</a:t>
            </a:r>
            <a:r>
              <a:rPr lang="en-US" altLang="zh-CN" sz="2400" dirty="0">
                <a:solidFill>
                  <a:srgbClr val="FFC000"/>
                </a:solidFill>
              </a:rPr>
              <a:t>)</a:t>
            </a:r>
            <a:r>
              <a:rPr lang="zh-CN" altLang="en-US" sz="2400" dirty="0">
                <a:solidFill>
                  <a:srgbClr val="FFC000"/>
                </a:solidFill>
              </a:rPr>
              <a:t>：来！代码都给我！！！！！我爱代码</a:t>
            </a:r>
            <a:endParaRPr lang="zh-CN" altLang="en-US" sz="2400" dirty="0">
              <a:solidFill>
                <a:srgbClr val="FFC000"/>
              </a:solidFill>
            </a:endParaRPr>
          </a:p>
          <a:p>
            <a:endParaRPr lang="en-US" altLang="zh-CN" sz="2400" dirty="0">
              <a:solidFill>
                <a:srgbClr val="FFC000"/>
              </a:solidFill>
            </a:endParaRPr>
          </a:p>
          <a:p>
            <a:r>
              <a:rPr lang="zh-CN" altLang="en-US" sz="2400" dirty="0">
                <a:solidFill>
                  <a:srgbClr val="FFC000"/>
                </a:solidFill>
              </a:rPr>
              <a:t>郭云锋</a:t>
            </a:r>
            <a:r>
              <a:rPr lang="en-US" altLang="zh-CN" sz="2400" dirty="0">
                <a:solidFill>
                  <a:srgbClr val="FFC000"/>
                </a:solidFill>
                <a:sym typeface="+mn-ea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sym typeface="+mn-ea"/>
              </a:rPr>
              <a:t>组员</a:t>
            </a:r>
            <a:r>
              <a:rPr lang="en-US" altLang="zh-CN" sz="2400" dirty="0">
                <a:solidFill>
                  <a:srgbClr val="FFC000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rgbClr val="FFC000"/>
                </a:solidFill>
              </a:rPr>
              <a:t>：代码在我手，</a:t>
            </a:r>
            <a:r>
              <a:rPr lang="en-US" altLang="zh-CN" sz="2400" dirty="0">
                <a:solidFill>
                  <a:srgbClr val="FFC000"/>
                </a:solidFill>
              </a:rPr>
              <a:t>bug</a:t>
            </a:r>
            <a:r>
              <a:rPr lang="zh-CN" altLang="en-US" sz="2400" dirty="0">
                <a:solidFill>
                  <a:srgbClr val="FFC000"/>
                </a:solidFill>
              </a:rPr>
              <a:t>全带走，清除</a:t>
            </a:r>
            <a:r>
              <a:rPr lang="en-US" altLang="zh-CN" sz="2400" dirty="0">
                <a:solidFill>
                  <a:srgbClr val="FFC000"/>
                </a:solidFill>
              </a:rPr>
              <a:t>bug</a:t>
            </a:r>
            <a:r>
              <a:rPr lang="zh-CN" altLang="en-US" sz="2400" dirty="0">
                <a:solidFill>
                  <a:srgbClr val="FFC000"/>
                </a:solidFill>
              </a:rPr>
              <a:t>小能手</a:t>
            </a:r>
            <a:endParaRPr lang="zh-CN" altLang="en-US" sz="2400" dirty="0">
              <a:solidFill>
                <a:srgbClr val="FFC000"/>
              </a:solidFill>
            </a:endParaRPr>
          </a:p>
          <a:p>
            <a:endParaRPr lang="en-US" altLang="zh-CN" sz="2400" dirty="0">
              <a:solidFill>
                <a:srgbClr val="FFC000"/>
              </a:solidFill>
            </a:endParaRPr>
          </a:p>
          <a:p>
            <a:r>
              <a:rPr lang="zh-CN" altLang="en-US" sz="2400" dirty="0">
                <a:solidFill>
                  <a:srgbClr val="FFC000"/>
                </a:solidFill>
              </a:rPr>
              <a:t>代成林</a:t>
            </a:r>
            <a:r>
              <a:rPr lang="en-US" altLang="zh-CN" sz="2400" dirty="0">
                <a:solidFill>
                  <a:srgbClr val="FFC000"/>
                </a:solidFill>
                <a:sym typeface="+mn-ea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sym typeface="+mn-ea"/>
              </a:rPr>
              <a:t>组员</a:t>
            </a:r>
            <a:r>
              <a:rPr lang="en-US" altLang="zh-CN" sz="2400" dirty="0">
                <a:solidFill>
                  <a:srgbClr val="FFC000"/>
                </a:solidFill>
                <a:sym typeface="+mn-ea"/>
              </a:rPr>
              <a:t>)</a:t>
            </a:r>
            <a:r>
              <a:rPr lang="zh-CN" altLang="en-US" sz="2400" dirty="0">
                <a:solidFill>
                  <a:srgbClr val="FFC000"/>
                </a:solidFill>
              </a:rPr>
              <a:t>：智能语音，你所有的问题我都知道！</a:t>
            </a:r>
            <a:endParaRPr lang="en-US" altLang="zh-CN" sz="2400" dirty="0">
              <a:solidFill>
                <a:srgbClr val="FFC000"/>
              </a:solidFill>
            </a:endParaRPr>
          </a:p>
          <a:p>
            <a:endParaRPr lang="en-US" altLang="zh-CN" sz="2400" dirty="0">
              <a:solidFill>
                <a:srgbClr val="FFC000"/>
              </a:solidFill>
            </a:endParaRPr>
          </a:p>
          <a:p>
            <a:r>
              <a:rPr lang="zh-CN" altLang="en-US" sz="2400" dirty="0">
                <a:solidFill>
                  <a:srgbClr val="FFC000"/>
                </a:solidFill>
              </a:rPr>
              <a:t>甄鑫</a:t>
            </a:r>
            <a:r>
              <a:rPr lang="en-US" altLang="zh-CN" sz="2400" dirty="0">
                <a:solidFill>
                  <a:srgbClr val="FFC000"/>
                </a:solidFill>
                <a:sym typeface="+mn-ea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sym typeface="+mn-ea"/>
              </a:rPr>
              <a:t>组员</a:t>
            </a:r>
            <a:r>
              <a:rPr lang="en-US" altLang="zh-CN" sz="2400" dirty="0">
                <a:solidFill>
                  <a:srgbClr val="FFC000"/>
                </a:solidFill>
                <a:sym typeface="+mn-ea"/>
              </a:rPr>
              <a:t>)</a:t>
            </a:r>
            <a:r>
              <a:rPr lang="zh-CN" altLang="en-US" dirty="0">
                <a:solidFill>
                  <a:srgbClr val="FFC000"/>
                </a:solidFill>
              </a:rPr>
              <a:t>：</a:t>
            </a:r>
            <a:r>
              <a:rPr lang="zh-CN" altLang="en-US" sz="2400" dirty="0">
                <a:solidFill>
                  <a:srgbClr val="FFC000"/>
                </a:solidFill>
              </a:rPr>
              <a:t>你有型，我有库，聊天才能更酷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9583420" y="1625600"/>
            <a:ext cx="1698625" cy="960772"/>
            <a:chOff x="2403253" y="3052040"/>
            <a:chExt cx="3273647" cy="887961"/>
          </a:xfrm>
        </p:grpSpPr>
        <p:sp>
          <p:nvSpPr>
            <p:cNvPr id="33" name="TextBox 47"/>
            <p:cNvSpPr txBox="1"/>
            <p:nvPr/>
          </p:nvSpPr>
          <p:spPr>
            <a:xfrm>
              <a:off x="2403253" y="3052040"/>
              <a:ext cx="3039604" cy="493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login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47"/>
            <p:cNvSpPr txBox="1"/>
            <p:nvPr/>
          </p:nvSpPr>
          <p:spPr>
            <a:xfrm>
              <a:off x="2403254" y="3548554"/>
              <a:ext cx="3273646" cy="391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  <a:effectLst/>
                </a:rPr>
                <a:t>登陆</a:t>
              </a:r>
              <a:endParaRPr lang="zh-CN" altLang="en-US"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765800" y="1526540"/>
            <a:ext cx="1755775" cy="920089"/>
            <a:chOff x="2403253" y="3052040"/>
            <a:chExt cx="3273647" cy="920033"/>
          </a:xfrm>
        </p:grpSpPr>
        <p:sp>
          <p:nvSpPr>
            <p:cNvPr id="39" name="TextBox 47"/>
            <p:cNvSpPr txBox="1"/>
            <p:nvPr/>
          </p:nvSpPr>
          <p:spPr>
            <a:xfrm>
              <a:off x="2403253" y="3052040"/>
              <a:ext cx="3039604" cy="5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register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TextBox 47"/>
            <p:cNvSpPr txBox="1"/>
            <p:nvPr/>
          </p:nvSpPr>
          <p:spPr>
            <a:xfrm>
              <a:off x="2403254" y="3548554"/>
              <a:ext cx="3273646" cy="4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新用户注册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223770" y="2907030"/>
            <a:ext cx="1805305" cy="920089"/>
            <a:chOff x="2403253" y="3052040"/>
            <a:chExt cx="3273647" cy="920033"/>
          </a:xfrm>
        </p:grpSpPr>
        <p:sp>
          <p:nvSpPr>
            <p:cNvPr id="45" name="TextBox 47"/>
            <p:cNvSpPr txBox="1"/>
            <p:nvPr/>
          </p:nvSpPr>
          <p:spPr>
            <a:xfrm>
              <a:off x="2403253" y="3052040"/>
              <a:ext cx="3039604" cy="5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chat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Box 47"/>
            <p:cNvSpPr txBox="1"/>
            <p:nvPr/>
          </p:nvSpPr>
          <p:spPr>
            <a:xfrm>
              <a:off x="2403254" y="3548554"/>
              <a:ext cx="3273646" cy="4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聊天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674360" y="2926080"/>
            <a:ext cx="1907540" cy="921329"/>
            <a:chOff x="2403253" y="3052040"/>
            <a:chExt cx="3273647" cy="921329"/>
          </a:xfrm>
        </p:grpSpPr>
        <p:sp>
          <p:nvSpPr>
            <p:cNvPr id="51" name="TextBox 47"/>
            <p:cNvSpPr txBox="1"/>
            <p:nvPr/>
          </p:nvSpPr>
          <p:spPr>
            <a:xfrm>
              <a:off x="2403253" y="3052040"/>
              <a:ext cx="3039604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my zoon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TextBox 47"/>
            <p:cNvSpPr txBox="1"/>
            <p:nvPr/>
          </p:nvSpPr>
          <p:spPr>
            <a:xfrm>
              <a:off x="2403254" y="3549824"/>
              <a:ext cx="327364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我的地盘我做主！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536575" y="414655"/>
            <a:ext cx="4438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</a:rPr>
              <a:t>项目介绍</a:t>
            </a:r>
            <a:r>
              <a:rPr lang="en-US" altLang="zh-CN" sz="3600" b="1">
                <a:solidFill>
                  <a:schemeClr val="bg1"/>
                </a:solidFill>
              </a:rPr>
              <a:t>: </a:t>
            </a:r>
            <a:r>
              <a:rPr lang="zh-CN" altLang="en-US" sz="3600" b="1">
                <a:solidFill>
                  <a:schemeClr val="bg1"/>
                </a:solidFill>
              </a:rPr>
              <a:t>聊天工具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pic>
        <p:nvPicPr>
          <p:cNvPr id="4" name="图片 3" descr="icon"/>
          <p:cNvPicPr preferRelativeResize="0">
            <a:picLocks noChangeAspect="1"/>
          </p:cNvPicPr>
          <p:nvPr/>
        </p:nvPicPr>
        <p:blipFill>
          <a:blip r:embed="rId1"/>
          <a:srcRect t="8652" r="9017"/>
          <a:stretch>
            <a:fillRect/>
          </a:stretch>
        </p:blipFill>
        <p:spPr>
          <a:xfrm>
            <a:off x="11580495" y="6318885"/>
            <a:ext cx="448945" cy="4489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图片 1" descr="icon"/>
          <p:cNvPicPr preferRelativeResize="0">
            <a:picLocks noChangeAspect="1"/>
          </p:cNvPicPr>
          <p:nvPr/>
        </p:nvPicPr>
        <p:blipFill>
          <a:blip r:embed="rId1"/>
          <a:srcRect t="8652" r="9017"/>
          <a:stretch>
            <a:fillRect/>
          </a:stretch>
        </p:blipFill>
        <p:spPr>
          <a:xfrm>
            <a:off x="4476115" y="3014345"/>
            <a:ext cx="1000760" cy="1000760"/>
          </a:xfrm>
          <a:prstGeom prst="rect">
            <a:avLst/>
          </a:prstGeom>
          <a:noFill/>
          <a:ln>
            <a:noFill/>
          </a:ln>
          <a:effectLst>
            <a:innerShdw blurRad="114300">
              <a:srgbClr val="0070C0"/>
            </a:inn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2209800" y="1628775"/>
            <a:ext cx="1975485" cy="904184"/>
            <a:chOff x="2286648" y="3069185"/>
            <a:chExt cx="3390252" cy="904184"/>
          </a:xfrm>
        </p:grpSpPr>
        <p:sp>
          <p:nvSpPr>
            <p:cNvPr id="13" name="TextBox 47"/>
            <p:cNvSpPr txBox="1"/>
            <p:nvPr/>
          </p:nvSpPr>
          <p:spPr>
            <a:xfrm>
              <a:off x="2286648" y="3069185"/>
              <a:ext cx="3039604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mysql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47"/>
            <p:cNvSpPr txBox="1"/>
            <p:nvPr/>
          </p:nvSpPr>
          <p:spPr>
            <a:xfrm>
              <a:off x="2403254" y="3549824"/>
              <a:ext cx="327364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数据库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18320" y="2825750"/>
            <a:ext cx="1907540" cy="921329"/>
            <a:chOff x="2403253" y="3052040"/>
            <a:chExt cx="3273647" cy="921329"/>
          </a:xfrm>
        </p:grpSpPr>
        <p:sp>
          <p:nvSpPr>
            <p:cNvPr id="17" name="TextBox 47"/>
            <p:cNvSpPr txBox="1"/>
            <p:nvPr/>
          </p:nvSpPr>
          <p:spPr>
            <a:xfrm>
              <a:off x="2403253" y="3052040"/>
              <a:ext cx="3039604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unrealized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47"/>
            <p:cNvSpPr txBox="1"/>
            <p:nvPr/>
          </p:nvSpPr>
          <p:spPr>
            <a:xfrm>
              <a:off x="2403254" y="3549824"/>
              <a:ext cx="327364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尚未实现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 descr="my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75" y="1617980"/>
            <a:ext cx="1138555" cy="1138555"/>
          </a:xfrm>
          <a:prstGeom prst="rect">
            <a:avLst/>
          </a:prstGeom>
        </p:spPr>
      </p:pic>
      <p:pic>
        <p:nvPicPr>
          <p:cNvPr id="5" name="图片 4" descr="c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30" y="3087370"/>
            <a:ext cx="734060" cy="685165"/>
          </a:xfrm>
          <a:prstGeom prst="rect">
            <a:avLst/>
          </a:prstGeom>
        </p:spPr>
      </p:pic>
      <p:pic>
        <p:nvPicPr>
          <p:cNvPr id="6" name="图片 5" descr="cha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95" y="3060065"/>
            <a:ext cx="894715" cy="687070"/>
          </a:xfrm>
          <a:prstGeom prst="rect">
            <a:avLst/>
          </a:prstGeom>
        </p:spPr>
      </p:pic>
      <p:pic>
        <p:nvPicPr>
          <p:cNvPr id="7" name="图片 6" descr="regist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010" y="1642110"/>
            <a:ext cx="848360" cy="821690"/>
          </a:xfrm>
          <a:prstGeom prst="rect">
            <a:avLst/>
          </a:prstGeom>
        </p:spPr>
      </p:pic>
      <p:pic>
        <p:nvPicPr>
          <p:cNvPr id="8" name="图片 7" descr="logi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885" y="1765300"/>
            <a:ext cx="794385" cy="7645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4925" y="2025015"/>
            <a:ext cx="60769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主要功能展示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209800" y="4300855"/>
            <a:ext cx="1755775" cy="920089"/>
            <a:chOff x="2403253" y="3052040"/>
            <a:chExt cx="3273647" cy="920033"/>
          </a:xfrm>
        </p:grpSpPr>
        <p:sp>
          <p:nvSpPr>
            <p:cNvPr id="15" name="TextBox 47"/>
            <p:cNvSpPr txBox="1"/>
            <p:nvPr/>
          </p:nvSpPr>
          <p:spPr>
            <a:xfrm>
              <a:off x="2403253" y="3052040"/>
              <a:ext cx="3039604" cy="5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群组管理</a:t>
              </a:r>
              <a:endParaRPr lang="zh-CN" altLang="en-US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TextBox 47"/>
            <p:cNvSpPr txBox="1"/>
            <p:nvPr/>
          </p:nvSpPr>
          <p:spPr>
            <a:xfrm>
              <a:off x="2403254" y="3548554"/>
              <a:ext cx="3273646" cy="4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操作群组功能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853430" y="4318000"/>
            <a:ext cx="1755775" cy="920089"/>
            <a:chOff x="2403253" y="3052040"/>
            <a:chExt cx="3273647" cy="920033"/>
          </a:xfrm>
        </p:grpSpPr>
        <p:sp>
          <p:nvSpPr>
            <p:cNvPr id="22" name="TextBox 47"/>
            <p:cNvSpPr txBox="1"/>
            <p:nvPr/>
          </p:nvSpPr>
          <p:spPr>
            <a:xfrm>
              <a:off x="2403253" y="3052040"/>
              <a:ext cx="3039604" cy="5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好友管理</a:t>
              </a:r>
              <a:endParaRPr lang="zh-CN" altLang="en-US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TextBox 47"/>
            <p:cNvSpPr txBox="1"/>
            <p:nvPr/>
          </p:nvSpPr>
          <p:spPr>
            <a:xfrm>
              <a:off x="2403254" y="3548554"/>
              <a:ext cx="3273646" cy="4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添加删除好友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493885" y="4300855"/>
            <a:ext cx="1877060" cy="920115"/>
            <a:chOff x="2403253" y="3052040"/>
            <a:chExt cx="3499783" cy="920059"/>
          </a:xfrm>
        </p:grpSpPr>
        <p:sp>
          <p:nvSpPr>
            <p:cNvPr id="26" name="TextBox 47"/>
            <p:cNvSpPr txBox="1"/>
            <p:nvPr/>
          </p:nvSpPr>
          <p:spPr>
            <a:xfrm>
              <a:off x="2403253" y="3052040"/>
              <a:ext cx="3039604" cy="5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分组操作</a:t>
              </a:r>
              <a:endParaRPr lang="zh-CN" altLang="en-US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47"/>
            <p:cNvSpPr txBox="1"/>
            <p:nvPr/>
          </p:nvSpPr>
          <p:spPr>
            <a:xfrm>
              <a:off x="2403253" y="3548580"/>
              <a:ext cx="3499783" cy="4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对好友都很细心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209800" y="5551170"/>
            <a:ext cx="1818005" cy="920115"/>
            <a:chOff x="2403253" y="3052040"/>
            <a:chExt cx="3389675" cy="920059"/>
          </a:xfrm>
        </p:grpSpPr>
        <p:sp>
          <p:nvSpPr>
            <p:cNvPr id="30" name="TextBox 47"/>
            <p:cNvSpPr txBox="1"/>
            <p:nvPr/>
          </p:nvSpPr>
          <p:spPr>
            <a:xfrm>
              <a:off x="2403253" y="3052040"/>
              <a:ext cx="3039604" cy="534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>
                  <a:solidFill>
                    <a:schemeClr val="bg1"/>
                  </a:solidFill>
                  <a:cs typeface="+mn-ea"/>
                  <a:sym typeface="+mn-lt"/>
                </a:rPr>
                <a:t>搜索好友</a:t>
              </a:r>
              <a:endParaRPr lang="zh-CN" altLang="en-US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47"/>
            <p:cNvSpPr txBox="1"/>
            <p:nvPr/>
          </p:nvSpPr>
          <p:spPr>
            <a:xfrm>
              <a:off x="2403253" y="3548580"/>
              <a:ext cx="3389675" cy="423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喜欢谁？就搜谁！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36" name="图片 35" descr="微信图片_201810122123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905" y="5581015"/>
            <a:ext cx="894715" cy="894715"/>
          </a:xfrm>
          <a:prstGeom prst="rect">
            <a:avLst/>
          </a:prstGeom>
        </p:spPr>
      </p:pic>
      <p:pic>
        <p:nvPicPr>
          <p:cNvPr id="37" name="图片 36" descr="微信图片_201810122124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295" y="4364355"/>
            <a:ext cx="777240" cy="777240"/>
          </a:xfrm>
          <a:prstGeom prst="rect">
            <a:avLst/>
          </a:prstGeom>
        </p:spPr>
      </p:pic>
      <p:pic>
        <p:nvPicPr>
          <p:cNvPr id="41" name="图片 40" descr="微信图片_201810122124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5820" y="4433570"/>
            <a:ext cx="636270" cy="636270"/>
          </a:xfrm>
          <a:prstGeom prst="rect">
            <a:avLst/>
          </a:prstGeom>
        </p:spPr>
      </p:pic>
      <p:pic>
        <p:nvPicPr>
          <p:cNvPr id="42" name="图片 41" descr="微信图片_201810122123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5010" y="4542790"/>
            <a:ext cx="1078865" cy="598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0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000"/>
                            </p:stCondLst>
                            <p:childTnLst>
                              <p:par>
                                <p:cTn id="66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000"/>
                            </p:stCondLst>
                            <p:childTnLst>
                              <p:par>
                                <p:cTn id="7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7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000"/>
                            </p:stCondLst>
                            <p:childTnLst>
                              <p:par>
                                <p:cTn id="7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000"/>
                            </p:stCondLst>
                            <p:childTnLst>
                              <p:par>
                                <p:cTn id="8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8000"/>
                            </p:stCondLst>
                            <p:childTnLst>
                              <p:par>
                                <p:cTn id="8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9000"/>
                            </p:stCondLst>
                            <p:childTnLst>
                              <p:par>
                                <p:cTn id="90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0"/>
                            </p:stCondLst>
                            <p:childTnLst>
                              <p:par>
                                <p:cTn id="94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1077178" y="3924802"/>
            <a:ext cx="10037649" cy="0"/>
          </a:xfrm>
          <a:prstGeom prst="line">
            <a:avLst/>
          </a:prstGeom>
          <a:ln w="34925"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46785" y="2356986"/>
            <a:ext cx="1250470" cy="1251461"/>
          </a:xfrm>
          <a:prstGeom prst="ellipse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9600" b="1" i="1" baseline="30000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1099" y="4783666"/>
            <a:ext cx="1701947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AU" sz="1400" dirty="0">
                <a:solidFill>
                  <a:schemeClr val="bg1"/>
                </a:solidFill>
              </a:rPr>
              <a:t>分析聊天工具主要的需求，建立相应的数据表</a:t>
            </a:r>
            <a:endParaRPr lang="zh-CN" altLang="en-AU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7176" y="4415471"/>
            <a:ext cx="1809374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cs typeface="Clear Sans" panose="020B0503030202020304" pitchFamily="34" charset="0"/>
              </a:rPr>
              <a:t>MySQL</a:t>
            </a:r>
            <a:endParaRPr lang="en-US" sz="2000" b="1" dirty="0">
              <a:solidFill>
                <a:schemeClr val="bg1"/>
              </a:solidFill>
              <a:cs typeface="Clear Sans" panose="020B05030302020203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18639" y="4783668"/>
            <a:ext cx="1701947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AU" sz="1400" dirty="0">
                <a:solidFill>
                  <a:schemeClr val="bg1"/>
                </a:solidFill>
              </a:rPr>
              <a:t>小组成员根据分工，对各阶段模块的代码进行编写</a:t>
            </a:r>
            <a:endParaRPr lang="zh-CN" altLang="en-AU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04826" y="4415471"/>
            <a:ext cx="2129574" cy="3987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Clear Sans" panose="020B0503030202020304" pitchFamily="34" charset="0"/>
              </a:rPr>
              <a:t>项目实施阶段</a:t>
            </a:r>
            <a:endParaRPr lang="zh-CN" altLang="en-US" sz="2000" b="1" dirty="0">
              <a:solidFill>
                <a:schemeClr val="bg1"/>
              </a:solidFill>
              <a:cs typeface="Clear Sans" panose="020B05030302020203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69869" y="2506168"/>
            <a:ext cx="1701947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</a:rPr>
              <a:t>对项目进行整体分析，确定技术方向</a:t>
            </a:r>
            <a:r>
              <a:rPr lang="zh-CN" altLang="en-AU" sz="1400" dirty="0">
                <a:solidFill>
                  <a:schemeClr val="bg1"/>
                </a:solidFill>
              </a:rPr>
              <a:t>，进行分工</a:t>
            </a:r>
            <a:endParaRPr lang="zh-CN" altLang="en-AU" sz="1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45104" y="1830950"/>
            <a:ext cx="1701947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Clear Sans" panose="020B0503030202020304" pitchFamily="34" charset="0"/>
              </a:rPr>
              <a:t>聊天工具的规划，设计</a:t>
            </a:r>
            <a:endParaRPr lang="zh-CN" altLang="en-US" sz="2000" b="1" dirty="0">
              <a:solidFill>
                <a:schemeClr val="bg1"/>
              </a:solidFill>
              <a:cs typeface="Clear Sans" panose="020B05030302020203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919231" y="3861299"/>
            <a:ext cx="127011" cy="12701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5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662101" y="3861299"/>
            <a:ext cx="127011" cy="12701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5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407351" y="3861299"/>
            <a:ext cx="127011" cy="12701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5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29786" y="2356914"/>
            <a:ext cx="1278280" cy="1251461"/>
          </a:xfrm>
          <a:prstGeom prst="ellipse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b="1" i="1" baseline="30000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86462" y="4251604"/>
            <a:ext cx="1282255" cy="1251461"/>
          </a:xfrm>
          <a:prstGeom prst="ellipse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b="1" i="1" baseline="30000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160405" y="3861299"/>
            <a:ext cx="127011" cy="12701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75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584766" y="4254961"/>
            <a:ext cx="1282255" cy="1251461"/>
          </a:xfrm>
          <a:prstGeom prst="ellipse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b="1" i="1" baseline="30000" dirty="0">
              <a:solidFill>
                <a:srgbClr val="CF460E"/>
              </a:solidFill>
              <a:latin typeface="Impact" panose="020B080603090205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309432" y="2506168"/>
            <a:ext cx="1701947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AU" sz="1400" dirty="0">
                <a:solidFill>
                  <a:schemeClr val="bg1"/>
                </a:solidFill>
              </a:rPr>
              <a:t>对各模块代码进行整合，按需求进行测试，对</a:t>
            </a:r>
            <a:r>
              <a:rPr lang="en-US" altLang="zh-CN" sz="1400" dirty="0">
                <a:solidFill>
                  <a:schemeClr val="bg1"/>
                </a:solidFill>
              </a:rPr>
              <a:t>bug</a:t>
            </a:r>
            <a:r>
              <a:rPr lang="zh-CN" altLang="en-US" sz="1400" dirty="0">
                <a:solidFill>
                  <a:schemeClr val="bg1"/>
                </a:solidFill>
              </a:rPr>
              <a:t>进行修改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09432" y="1799835"/>
            <a:ext cx="1701947" cy="7067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cs typeface="Clear Sans" panose="020B0503030202020304" pitchFamily="34" charset="0"/>
              </a:rPr>
              <a:t>整合、测试、改</a:t>
            </a:r>
            <a:r>
              <a:rPr lang="en-US" altLang="zh-CN" sz="2000" b="1" dirty="0">
                <a:solidFill>
                  <a:schemeClr val="bg1"/>
                </a:solidFill>
                <a:cs typeface="Clear Sans" panose="020B0503030202020304" pitchFamily="34" charset="0"/>
              </a:rPr>
              <a:t>bug</a:t>
            </a:r>
            <a:endParaRPr lang="en-US" altLang="zh-CN" sz="2000" b="1" dirty="0">
              <a:solidFill>
                <a:schemeClr val="bg1"/>
              </a:solidFill>
              <a:cs typeface="Clear Sans" panose="020B05030302020203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6835" y="2660650"/>
            <a:ext cx="1326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>
                <a:solidFill>
                  <a:srgbClr val="D67F0F"/>
                </a:solidFill>
              </a:rPr>
              <a:t>准备</a:t>
            </a:r>
            <a:endParaRPr lang="zh-CN" altLang="en-US" sz="3600" b="1" i="1" dirty="0">
              <a:solidFill>
                <a:srgbClr val="D67F0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153535" y="4543425"/>
            <a:ext cx="1214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>
                <a:solidFill>
                  <a:srgbClr val="D67F0F"/>
                </a:solidFill>
              </a:rPr>
              <a:t>设计</a:t>
            </a:r>
            <a:endParaRPr lang="zh-CN" altLang="en-US" sz="3600" b="1" i="1">
              <a:solidFill>
                <a:srgbClr val="D67F0F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830060" y="2660650"/>
            <a:ext cx="12299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>
                <a:solidFill>
                  <a:srgbClr val="D67F0F"/>
                </a:solidFill>
              </a:rPr>
              <a:t>实施</a:t>
            </a:r>
            <a:endParaRPr lang="zh-CN" altLang="en-US" sz="3600" b="1" i="1">
              <a:solidFill>
                <a:srgbClr val="D67F0F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07245" y="4543425"/>
            <a:ext cx="1159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>
                <a:solidFill>
                  <a:srgbClr val="D67F0F"/>
                </a:solidFill>
              </a:rPr>
              <a:t>整合</a:t>
            </a:r>
            <a:endParaRPr lang="zh-CN" altLang="en-US" sz="3600" b="1" i="1">
              <a:solidFill>
                <a:srgbClr val="D67F0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86075" y="822325"/>
            <a:ext cx="6038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主要流程</a:t>
            </a:r>
            <a:endParaRPr lang="zh-CN" altLang="en-US" sz="4800" b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1499870" y="3748405"/>
            <a:ext cx="944245" cy="666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6998970" y="3748405"/>
            <a:ext cx="944245" cy="666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箭头 8"/>
          <p:cNvSpPr/>
          <p:nvPr/>
        </p:nvSpPr>
        <p:spPr>
          <a:xfrm rot="10800000">
            <a:off x="4248150" y="3459480"/>
            <a:ext cx="944245" cy="666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 rot="10800000">
            <a:off x="9753600" y="3459480"/>
            <a:ext cx="944245" cy="666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0"/>
                            </p:stCondLst>
                            <p:childTnLst>
                              <p:par>
                                <p:cTn id="4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4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5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3000"/>
                            </p:stCondLst>
                            <p:childTnLst>
                              <p:par>
                                <p:cTn id="56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0"/>
                            </p:stCondLst>
                            <p:childTnLst>
                              <p:par>
                                <p:cTn id="60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0"/>
                            </p:stCondLst>
                            <p:childTnLst>
                              <p:par>
                                <p:cTn id="64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6000"/>
                            </p:stCondLst>
                            <p:childTnLst>
                              <p:par>
                                <p:cTn id="68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0"/>
                            </p:stCondLst>
                            <p:childTnLst>
                              <p:par>
                                <p:cTn id="72" presetID="3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8000"/>
                            </p:stCondLst>
                            <p:childTnLst>
                              <p:par>
                                <p:cTn id="7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0"/>
                            </p:stCondLst>
                            <p:childTnLst>
                              <p:par>
                                <p:cTn id="8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2000"/>
                            </p:stCondLst>
                            <p:childTnLst>
                              <p:par>
                                <p:cTn id="8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0"/>
                            </p:stCondLst>
                            <p:childTnLst>
                              <p:par>
                                <p:cTn id="8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29" grpId="0" animBg="1"/>
      <p:bldP spid="37" grpId="0"/>
      <p:bldP spid="28" grpId="0" animBg="1"/>
      <p:bldP spid="38" grpId="0"/>
      <p:bldP spid="31" grpId="0" animBg="1"/>
      <p:bldP spid="39" grpId="0"/>
      <p:bldP spid="3" grpId="0"/>
      <p:bldP spid="19" grpId="0"/>
      <p:bldP spid="20" grpId="0"/>
      <p:bldP spid="23" grpId="0"/>
      <p:bldP spid="24" grpId="0"/>
      <p:bldP spid="21" grpId="0"/>
      <p:bldP spid="22" grpId="0"/>
      <p:bldP spid="32" grpId="0"/>
      <p:bldP spid="33" grpId="0"/>
      <p:bldP spid="7" grpId="0" animBg="1"/>
      <p:bldP spid="9" grpId="0" animBg="1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7"/>
          <p:cNvSpPr txBox="1"/>
          <p:nvPr/>
        </p:nvSpPr>
        <p:spPr>
          <a:xfrm>
            <a:off x="3267918" y="4275056"/>
            <a:ext cx="565616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effectLst/>
              </a:rPr>
              <a:t>做一名懂技术的程序</a:t>
            </a:r>
            <a:r>
              <a:rPr lang="en-US" altLang="zh-CN">
                <a:solidFill>
                  <a:schemeClr val="bg1"/>
                </a:solidFill>
                <a:effectLst/>
              </a:rPr>
              <a:t>‘</a:t>
            </a:r>
            <a:r>
              <a:rPr lang="zh-CN" altLang="en-US">
                <a:solidFill>
                  <a:schemeClr val="bg1"/>
                </a:solidFill>
                <a:effectLst/>
              </a:rPr>
              <a:t>猿</a:t>
            </a:r>
            <a:r>
              <a:rPr lang="en-US" altLang="zh-CN">
                <a:solidFill>
                  <a:schemeClr val="bg1"/>
                </a:solidFill>
                <a:effectLst/>
              </a:rPr>
              <a:t>’</a:t>
            </a:r>
            <a:endParaRPr lang="en-US" altLang="zh-CN">
              <a:solidFill>
                <a:schemeClr val="bg1"/>
              </a:solidFill>
              <a:effectLst/>
            </a:endParaRPr>
          </a:p>
        </p:txBody>
      </p:sp>
      <p:sp>
        <p:nvSpPr>
          <p:cNvPr id="8" name="TextBox 47"/>
          <p:cNvSpPr txBox="1"/>
          <p:nvPr/>
        </p:nvSpPr>
        <p:spPr>
          <a:xfrm>
            <a:off x="2723909" y="2734656"/>
            <a:ext cx="6744182" cy="1248012"/>
          </a:xfrm>
          <a:prstGeom prst="parallelogram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zh-CN" sz="5400" b="1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041787" y="2368896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6525" y="2442210"/>
            <a:ext cx="908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</a:rPr>
              <a:t>01</a:t>
            </a:r>
            <a:endParaRPr lang="en-US" altLang="zh-CN" sz="32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08325" y="2661285"/>
            <a:ext cx="59969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49000">
                      <a:srgbClr val="819E97">
                        <a:alpha val="100000"/>
                      </a:srgbClr>
                    </a:gs>
                    <a:gs pos="100000">
                      <a:srgbClr val="034373"/>
                    </a:gs>
                  </a:gsLst>
                  <a:lin ang="5400000"/>
                </a:gradFill>
                <a:effectLst>
                  <a:outerShdw dist="50800" dir="2700000" algn="bl" rotWithShape="0">
                    <a:srgbClr val="356277"/>
                  </a:outerShdw>
                </a:effectLst>
              </a:rPr>
              <a:t>技术实现</a:t>
            </a:r>
            <a:endParaRPr lang="zh-CN" altLang="en-US" sz="7200" b="1">
              <a:ln w="13462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49000">
                    <a:srgbClr val="819E97">
                      <a:alpha val="100000"/>
                    </a:srgbClr>
                  </a:gs>
                  <a:gs pos="100000">
                    <a:srgbClr val="034373"/>
                  </a:gs>
                </a:gsLst>
                <a:lin ang="5400000"/>
              </a:gradFill>
              <a:effectLst>
                <a:outerShdw dist="50800" dir="2700000" algn="bl" rotWithShape="0">
                  <a:srgbClr val="356277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" grpId="0" bldLvl="0" animBg="1"/>
      <p:bldP spid="3" grpId="0"/>
      <p:bldP spid="16" grpId="0"/>
      <p:bldP spid="11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7"/>
          <p:cNvSpPr txBox="1"/>
          <p:nvPr/>
        </p:nvSpPr>
        <p:spPr>
          <a:xfrm>
            <a:off x="1146175" y="612140"/>
            <a:ext cx="2110740" cy="534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2400" b="1">
                <a:solidFill>
                  <a:schemeClr val="bg1"/>
                </a:solidFill>
                <a:cs typeface="+mn-ea"/>
                <a:sym typeface="+mn-lt"/>
              </a:rPr>
              <a:t>udp</a:t>
            </a:r>
            <a:endParaRPr lang="en-US" altLang="zh-CN" sz="24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AutoShape 10"/>
          <p:cNvSpPr/>
          <p:nvPr/>
        </p:nvSpPr>
        <p:spPr bwMode="auto">
          <a:xfrm>
            <a:off x="561975" y="549910"/>
            <a:ext cx="668655" cy="5962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58"/>
                  <a:pt x="21208" y="475"/>
                </a:cubicBezTo>
                <a:cubicBezTo>
                  <a:pt x="21470" y="796"/>
                  <a:pt x="21599" y="1175"/>
                  <a:pt x="21599" y="1615"/>
                </a:cubicBezTo>
                <a:lnTo>
                  <a:pt x="21599" y="19984"/>
                </a:lnTo>
                <a:cubicBezTo>
                  <a:pt x="21599" y="20419"/>
                  <a:pt x="21470" y="20803"/>
                  <a:pt x="21208" y="21121"/>
                </a:cubicBezTo>
                <a:cubicBezTo>
                  <a:pt x="20946" y="21441"/>
                  <a:pt x="20630" y="21599"/>
                  <a:pt x="20263" y="21599"/>
                </a:cubicBezTo>
                <a:lnTo>
                  <a:pt x="1370" y="21599"/>
                </a:lnTo>
                <a:cubicBezTo>
                  <a:pt x="1003" y="21599"/>
                  <a:pt x="683" y="21441"/>
                  <a:pt x="411" y="21121"/>
                </a:cubicBezTo>
                <a:cubicBezTo>
                  <a:pt x="137" y="20803"/>
                  <a:pt x="0" y="20422"/>
                  <a:pt x="0" y="19984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3" y="0"/>
                </a:lnTo>
                <a:close/>
                <a:moveTo>
                  <a:pt x="19805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5" y="19432"/>
                </a:lnTo>
                <a:lnTo>
                  <a:pt x="19805" y="2162"/>
                </a:lnTo>
                <a:close/>
                <a:moveTo>
                  <a:pt x="5978" y="17886"/>
                </a:moveTo>
                <a:lnTo>
                  <a:pt x="3598" y="17886"/>
                </a:lnTo>
                <a:lnTo>
                  <a:pt x="3598" y="12784"/>
                </a:lnTo>
                <a:lnTo>
                  <a:pt x="5978" y="12784"/>
                </a:lnTo>
                <a:lnTo>
                  <a:pt x="5978" y="17886"/>
                </a:lnTo>
                <a:close/>
                <a:moveTo>
                  <a:pt x="9961" y="17886"/>
                </a:moveTo>
                <a:lnTo>
                  <a:pt x="7606" y="17886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6"/>
                </a:lnTo>
                <a:close/>
                <a:moveTo>
                  <a:pt x="14018" y="17886"/>
                </a:moveTo>
                <a:lnTo>
                  <a:pt x="11638" y="17886"/>
                </a:lnTo>
                <a:lnTo>
                  <a:pt x="11638" y="9561"/>
                </a:lnTo>
                <a:lnTo>
                  <a:pt x="14018" y="9561"/>
                </a:lnTo>
                <a:lnTo>
                  <a:pt x="14018" y="17886"/>
                </a:lnTo>
                <a:close/>
                <a:moveTo>
                  <a:pt x="18001" y="17886"/>
                </a:moveTo>
                <a:lnTo>
                  <a:pt x="15621" y="17886"/>
                </a:lnTo>
                <a:lnTo>
                  <a:pt x="15621" y="4920"/>
                </a:lnTo>
                <a:lnTo>
                  <a:pt x="18001" y="4920"/>
                </a:lnTo>
                <a:lnTo>
                  <a:pt x="18001" y="178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6726" tIns="16726" rIns="16726" bIns="16726" anchor="ctr"/>
          <a:p>
            <a:pPr defTabSz="1504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s-ES" sz="965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5825" y="2236470"/>
            <a:ext cx="55130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使用</a:t>
            </a:r>
            <a:r>
              <a:rPr lang="en-US" altLang="zh-CN">
                <a:solidFill>
                  <a:schemeClr val="bg1"/>
                </a:solidFill>
              </a:rPr>
              <a:t>udp</a:t>
            </a:r>
            <a:r>
              <a:rPr lang="zh-CN" altLang="en-US">
                <a:solidFill>
                  <a:schemeClr val="bg1"/>
                </a:solidFill>
              </a:rPr>
              <a:t>用户数据报协议，也是OSI 参考模型中一种无连接的传输层协议。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通过创建</a:t>
            </a:r>
            <a:r>
              <a:rPr lang="en-US" altLang="zh-CN">
                <a:solidFill>
                  <a:schemeClr val="bg1"/>
                </a:solidFill>
              </a:rPr>
              <a:t>socket</a:t>
            </a:r>
            <a:r>
              <a:rPr lang="zh-CN" altLang="en-US">
                <a:solidFill>
                  <a:schemeClr val="bg1"/>
                </a:solidFill>
              </a:rPr>
              <a:t>套接字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8" presetClass="entr" presetSubtype="0" ac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1" bldLvl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7"/>
          <p:cNvSpPr txBox="1"/>
          <p:nvPr/>
        </p:nvSpPr>
        <p:spPr>
          <a:xfrm>
            <a:off x="3267918" y="4275056"/>
            <a:ext cx="5656164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effectLst/>
              </a:rPr>
              <a:t>酷酷的</a:t>
            </a:r>
            <a:r>
              <a:rPr lang="en-US" altLang="zh-CN">
                <a:solidFill>
                  <a:schemeClr val="bg1"/>
                </a:solidFill>
                <a:effectLst/>
              </a:rPr>
              <a:t>mysql</a:t>
            </a:r>
            <a:endParaRPr lang="en-US" altLang="zh-CN">
              <a:solidFill>
                <a:schemeClr val="bg1"/>
              </a:solidFill>
              <a:effectLst/>
            </a:endParaRPr>
          </a:p>
        </p:txBody>
      </p:sp>
      <p:sp>
        <p:nvSpPr>
          <p:cNvPr id="8" name="TextBox 47"/>
          <p:cNvSpPr txBox="1"/>
          <p:nvPr/>
        </p:nvSpPr>
        <p:spPr>
          <a:xfrm>
            <a:off x="2723909" y="2734656"/>
            <a:ext cx="6744182" cy="1248012"/>
          </a:xfrm>
          <a:prstGeom prst="parallelogram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zh-CN" sz="5400" b="1">
              <a:solidFill>
                <a:schemeClr val="bg1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041787" y="2368896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26525" y="2442210"/>
            <a:ext cx="908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</a:rPr>
              <a:t>02</a:t>
            </a:r>
            <a:endParaRPr lang="en-US" altLang="zh-CN" sz="3200" b="1" dirty="0">
              <a:solidFill>
                <a:schemeClr val="accent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08325" y="2661285"/>
            <a:ext cx="599694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rgbClr val="FFF9BB"/>
                    </a:gs>
                    <a:gs pos="49000">
                      <a:srgbClr val="819E97">
                        <a:alpha val="100000"/>
                      </a:srgbClr>
                    </a:gs>
                    <a:gs pos="100000">
                      <a:srgbClr val="034373"/>
                    </a:gs>
                  </a:gsLst>
                  <a:lin ang="5400000"/>
                </a:gradFill>
                <a:effectLst>
                  <a:outerShdw dist="50800" dir="2700000" algn="bl" rotWithShape="0">
                    <a:srgbClr val="356277"/>
                  </a:outerShdw>
                </a:effectLst>
              </a:rPr>
              <a:t>mysql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gradFill>
                <a:gsLst>
                  <a:gs pos="0">
                    <a:srgbClr val="FFF9BB"/>
                  </a:gs>
                  <a:gs pos="49000">
                    <a:srgbClr val="819E97">
                      <a:alpha val="100000"/>
                    </a:srgbClr>
                  </a:gs>
                  <a:gs pos="100000">
                    <a:srgbClr val="034373"/>
                  </a:gs>
                </a:gsLst>
                <a:lin ang="5400000"/>
              </a:gradFill>
              <a:effectLst>
                <a:outerShdw dist="50800" dir="2700000" algn="bl" rotWithShape="0">
                  <a:srgbClr val="356277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3" grpId="0"/>
      <p:bldP spid="16" grpId="0"/>
      <p:bldP spid="11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298"/>
          <p:cNvSpPr/>
          <p:nvPr/>
        </p:nvSpPr>
        <p:spPr>
          <a:xfrm>
            <a:off x="3355578" y="2825124"/>
            <a:ext cx="2206945" cy="1939608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endParaRPr sz="3200" b="1" i="1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111" name="Shape 1306"/>
          <p:cNvSpPr/>
          <p:nvPr/>
        </p:nvSpPr>
        <p:spPr>
          <a:xfrm>
            <a:off x="2395039" y="3750479"/>
            <a:ext cx="1088578" cy="0"/>
          </a:xfrm>
          <a:prstGeom prst="line">
            <a:avLst/>
          </a:prstGeom>
          <a:noFill/>
          <a:ln w="38100" cap="flat">
            <a:solidFill>
              <a:srgbClr val="D7DDE5">
                <a:alpha val="69804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 b="1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14" name="Shape 1309"/>
          <p:cNvSpPr/>
          <p:nvPr/>
        </p:nvSpPr>
        <p:spPr>
          <a:xfrm>
            <a:off x="5836920" y="4336415"/>
            <a:ext cx="1821815" cy="1809115"/>
          </a:xfrm>
          <a:prstGeom prst="line">
            <a:avLst/>
          </a:prstGeom>
          <a:noFill/>
          <a:ln w="38100" cap="flat">
            <a:solidFill>
              <a:srgbClr val="D7DDE5">
                <a:alpha val="69804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 b="1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15" name="Shape 1310"/>
          <p:cNvSpPr/>
          <p:nvPr/>
        </p:nvSpPr>
        <p:spPr>
          <a:xfrm flipV="1">
            <a:off x="5836920" y="1263650"/>
            <a:ext cx="1858010" cy="2023745"/>
          </a:xfrm>
          <a:prstGeom prst="line">
            <a:avLst/>
          </a:prstGeom>
          <a:noFill/>
          <a:ln w="38100" cap="flat">
            <a:solidFill>
              <a:srgbClr val="D7DDE5">
                <a:alpha val="69804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 b="1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7698740" y="285115"/>
            <a:ext cx="1448435" cy="1343025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i="1" dirty="0">
                <a:solidFill>
                  <a:srgbClr val="FF0000"/>
                </a:solidFill>
                <a:latin typeface="Impact" panose="020B0806030902050204" pitchFamily="34" charset="0"/>
              </a:rPr>
              <a:t>setup</a:t>
            </a:r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21" name="Oval 120"/>
          <p:cNvSpPr>
            <a:spLocks noChangeAspect="1"/>
          </p:cNvSpPr>
          <p:nvPr/>
        </p:nvSpPr>
        <p:spPr>
          <a:xfrm>
            <a:off x="7618138" y="1893112"/>
            <a:ext cx="1524765" cy="1394460"/>
          </a:xfrm>
          <a:prstGeom prst="parallelogram">
            <a:avLst>
              <a:gd name="adj" fmla="val 35823"/>
            </a:avLst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2000" i="1" dirty="0" err="1">
                <a:solidFill>
                  <a:srgbClr val="FF0000"/>
                </a:solidFill>
                <a:latin typeface="Impact" panose="020B0806030902050204" pitchFamily="34" charset="0"/>
              </a:rPr>
              <a:t>f</a:t>
            </a:r>
            <a:r>
              <a:rPr lang="en-US" sz="2000" i="1" dirty="0" err="1">
                <a:solidFill>
                  <a:srgbClr val="FF0000"/>
                </a:solidFill>
                <a:latin typeface="Impact" panose="020B0806030902050204" pitchFamily="34" charset="0"/>
              </a:rPr>
              <a:t>riend_list</a:t>
            </a:r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7698596" y="5226868"/>
            <a:ext cx="1363982" cy="1409065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i="1" dirty="0">
                <a:solidFill>
                  <a:srgbClr val="FF0000"/>
                </a:solidFill>
                <a:latin typeface="Impact" panose="020B0806030902050204" pitchFamily="34" charset="0"/>
              </a:rPr>
              <a:t>group_list</a:t>
            </a:r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164" name="Subtitle 2"/>
          <p:cNvSpPr txBox="1"/>
          <p:nvPr/>
        </p:nvSpPr>
        <p:spPr>
          <a:xfrm>
            <a:off x="9349105" y="2571750"/>
            <a:ext cx="1557020" cy="3409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2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存储好友数据</a:t>
            </a:r>
            <a:endParaRPr lang="zh-CN" altLang="en-US" sz="1400" dirty="0">
              <a:solidFill>
                <a:schemeClr val="bg1"/>
              </a:solidFill>
              <a:latin typeface="+mn-lt"/>
              <a:ea typeface="Open Sans" charset="0"/>
              <a:cs typeface="Open Sans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9425361" y="2201048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好友列表</a:t>
            </a:r>
            <a:endParaRPr lang="zh-CN" altLang="en-US" sz="2000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</p:txBody>
      </p:sp>
      <p:sp>
        <p:nvSpPr>
          <p:cNvPr id="166" name="Subtitle 2"/>
          <p:cNvSpPr txBox="1"/>
          <p:nvPr/>
        </p:nvSpPr>
        <p:spPr>
          <a:xfrm>
            <a:off x="9188450" y="6066790"/>
            <a:ext cx="2649855" cy="3409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20"/>
              </a:lnSpc>
            </a:pPr>
            <a:r>
              <a:rPr lang="zh-CN" altLang="en-US" sz="140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存储好友分组数据</a:t>
            </a:r>
            <a:endParaRPr lang="zh-CN" altLang="en-US" sz="1400">
              <a:solidFill>
                <a:schemeClr val="bg1"/>
              </a:solidFill>
              <a:latin typeface="+mn-lt"/>
              <a:ea typeface="Open Sans" charset="0"/>
              <a:cs typeface="Open Sans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9255125" y="5746750"/>
            <a:ext cx="17456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好友分组表</a:t>
            </a:r>
            <a:endParaRPr lang="zh-CN" altLang="en-US" sz="2000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</p:txBody>
      </p:sp>
      <p:sp>
        <p:nvSpPr>
          <p:cNvPr id="168" name="Subtitle 2"/>
          <p:cNvSpPr txBox="1"/>
          <p:nvPr/>
        </p:nvSpPr>
        <p:spPr>
          <a:xfrm>
            <a:off x="9349079" y="786179"/>
            <a:ext cx="2204689" cy="3409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2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存储用户注册信息</a:t>
            </a:r>
            <a:endParaRPr lang="zh-CN" altLang="en-US" sz="1400" dirty="0">
              <a:solidFill>
                <a:schemeClr val="bg1"/>
              </a:solidFill>
              <a:latin typeface="+mn-lt"/>
              <a:ea typeface="Open Sans" charset="0"/>
              <a:cs typeface="Open Sans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9349310" y="3872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注册表</a:t>
            </a:r>
            <a:endParaRPr lang="zh-CN" altLang="en-US" sz="2000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</p:txBody>
      </p:sp>
      <p:sp>
        <p:nvSpPr>
          <p:cNvPr id="27" name="Shape 1298"/>
          <p:cNvSpPr/>
          <p:nvPr/>
        </p:nvSpPr>
        <p:spPr>
          <a:xfrm>
            <a:off x="518160" y="3031490"/>
            <a:ext cx="1907539" cy="1527810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>
              <a:lnSpc>
                <a:spcPct val="90000"/>
              </a:lnSpc>
              <a:defRPr sz="4000">
                <a:solidFill>
                  <a:srgbClr val="FFFFFF"/>
                </a:solidFill>
              </a:defRPr>
            </a:lvl1pPr>
          </a:lstStyle>
          <a:p>
            <a:endParaRPr sz="3200" b="1" i="1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9849" y="3455838"/>
            <a:ext cx="1656080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600" b="1" i="1" dirty="0" err="1">
                <a:solidFill>
                  <a:srgbClr val="FF0000"/>
                </a:solidFill>
                <a:latin typeface="Impact" panose="020B0806030902050204" pitchFamily="34" charset="0"/>
              </a:rPr>
              <a:t>mysql</a:t>
            </a:r>
            <a:endParaRPr lang="en-US" altLang="zh-CN" sz="3600" b="1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73781" y="3455950"/>
            <a:ext cx="1370048" cy="58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600" b="1" i="1" dirty="0">
                <a:solidFill>
                  <a:srgbClr val="FF0000"/>
                </a:solidFill>
                <a:latin typeface="Impact" panose="020B0806030902050204" pitchFamily="34" charset="0"/>
              </a:rPr>
              <a:t>chat</a:t>
            </a:r>
            <a:endParaRPr lang="en-US" altLang="zh-CN" sz="3600" b="1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7165" y="4720590"/>
            <a:ext cx="2346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使用的数据库类型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9915" y="4815205"/>
            <a:ext cx="24326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利用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pymysql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实现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python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与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mysql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交互；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  <a:sym typeface="+mn-ea"/>
              </a:rPr>
              <a:t>设计表结构、创建表、字段种类、字段类型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Oval 119"/>
          <p:cNvSpPr>
            <a:spLocks noChangeAspect="1"/>
          </p:cNvSpPr>
          <p:nvPr/>
        </p:nvSpPr>
        <p:spPr>
          <a:xfrm>
            <a:off x="7694295" y="3630930"/>
            <a:ext cx="1448435" cy="1343025"/>
          </a:xfrm>
          <a:prstGeom prst="parallelogram">
            <a:avLst/>
          </a:prstGeom>
          <a:gradFill>
            <a:gsLst>
              <a:gs pos="52000">
                <a:schemeClr val="bg1">
                  <a:alpha val="90000"/>
                </a:schemeClr>
              </a:gs>
              <a:gs pos="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>
              <a:lnSpc>
                <a:spcPct val="90000"/>
              </a:lnSpc>
            </a:pPr>
            <a:r>
              <a:rPr lang="en-US" sz="2000" i="1" dirty="0">
                <a:solidFill>
                  <a:srgbClr val="FF0000"/>
                </a:solidFill>
                <a:latin typeface="Impact" panose="020B0806030902050204" pitchFamily="34" charset="0"/>
              </a:rPr>
              <a:t>group_chat</a:t>
            </a:r>
            <a:endParaRPr lang="en-US" sz="2000" i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7" name="Shape 1310"/>
          <p:cNvSpPr/>
          <p:nvPr/>
        </p:nvSpPr>
        <p:spPr>
          <a:xfrm flipV="1">
            <a:off x="5836920" y="3031490"/>
            <a:ext cx="1857375" cy="718185"/>
          </a:xfrm>
          <a:prstGeom prst="line">
            <a:avLst/>
          </a:prstGeom>
          <a:noFill/>
          <a:ln w="38100" cap="flat">
            <a:solidFill>
              <a:srgbClr val="D7DDE5">
                <a:alpha val="69804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p>
            <a:pPr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 b="1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8" name="Shape 1309"/>
          <p:cNvSpPr/>
          <p:nvPr/>
        </p:nvSpPr>
        <p:spPr>
          <a:xfrm>
            <a:off x="5836920" y="4044950"/>
            <a:ext cx="1822450" cy="514985"/>
          </a:xfrm>
          <a:prstGeom prst="line">
            <a:avLst/>
          </a:prstGeom>
          <a:noFill/>
          <a:ln w="38100" cap="flat">
            <a:solidFill>
              <a:srgbClr val="D7DDE5">
                <a:alpha val="69804"/>
              </a:srgb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25400" tIns="25400" rIns="25400" bIns="25400" numCol="1" anchor="ctr">
            <a:noAutofit/>
          </a:bodyPr>
          <a:p>
            <a:pPr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 b="1">
              <a:solidFill>
                <a:schemeClr val="bg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  <p:sp>
        <p:nvSpPr>
          <p:cNvPr id="10" name="TextBox 164"/>
          <p:cNvSpPr txBox="1"/>
          <p:nvPr/>
        </p:nvSpPr>
        <p:spPr>
          <a:xfrm>
            <a:off x="9528231" y="3937773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bg1"/>
                </a:solidFill>
                <a:ea typeface="Open Sans Semibold" charset="0"/>
                <a:cs typeface="Open Sans Semibold" charset="0"/>
              </a:rPr>
              <a:t>好友列表</a:t>
            </a:r>
            <a:endParaRPr lang="zh-CN" altLang="en-US" sz="2000" dirty="0">
              <a:solidFill>
                <a:schemeClr val="bg1"/>
              </a:solidFill>
              <a:ea typeface="Open Sans Semibold" charset="0"/>
              <a:cs typeface="Open Sans Semibold" charset="0"/>
            </a:endParaRPr>
          </a:p>
        </p:txBody>
      </p:sp>
      <p:sp>
        <p:nvSpPr>
          <p:cNvPr id="11" name="Subtitle 2"/>
          <p:cNvSpPr txBox="1"/>
          <p:nvPr/>
        </p:nvSpPr>
        <p:spPr>
          <a:xfrm>
            <a:off x="9425305" y="4379595"/>
            <a:ext cx="1302385" cy="57467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2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lt"/>
                <a:ea typeface="Open Sans" charset="0"/>
                <a:cs typeface="Open Sans" charset="0"/>
              </a:rPr>
              <a:t>存储群组好友数据</a:t>
            </a:r>
            <a:endParaRPr lang="zh-CN" altLang="en-US" sz="1400" dirty="0">
              <a:solidFill>
                <a:schemeClr val="bg1"/>
              </a:solidFill>
              <a:latin typeface="+mn-lt"/>
              <a:ea typeface="Open Sans" charset="0"/>
              <a:cs typeface="Open Sans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08125" y="138430"/>
            <a:ext cx="1975485" cy="904184"/>
            <a:chOff x="2286648" y="3069185"/>
            <a:chExt cx="3390252" cy="904184"/>
          </a:xfrm>
        </p:grpSpPr>
        <p:sp>
          <p:nvSpPr>
            <p:cNvPr id="15" name="TextBox 47"/>
            <p:cNvSpPr txBox="1"/>
            <p:nvPr/>
          </p:nvSpPr>
          <p:spPr>
            <a:xfrm>
              <a:off x="2286648" y="3069185"/>
              <a:ext cx="3039604" cy="534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en-US" altLang="zh-CN" sz="2400" b="1">
                  <a:solidFill>
                    <a:schemeClr val="bg1"/>
                  </a:solidFill>
                  <a:cs typeface="+mn-ea"/>
                  <a:sym typeface="+mn-lt"/>
                </a:rPr>
                <a:t>mysql</a:t>
              </a:r>
              <a:endParaRPr lang="en-US" altLang="zh-CN" sz="24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2403254" y="3549824"/>
              <a:ext cx="3273646" cy="423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数据库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7" name="图片 16" descr="mysq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151765"/>
            <a:ext cx="1138555" cy="1138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000"/>
                            </p:stCondLst>
                            <p:childTnLst>
                              <p:par>
                                <p:cTn id="59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0"/>
                            </p:stCondLst>
                            <p:childTnLst>
                              <p:par>
                                <p:cTn id="70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0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000"/>
                            </p:stCondLst>
                            <p:childTnLst>
                              <p:par>
                                <p:cTn id="81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4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  <p:bldP spid="4" grpId="0"/>
      <p:bldP spid="110" grpId="0" animBg="1"/>
      <p:bldP spid="25" grpId="0"/>
      <p:bldP spid="5" grpId="0"/>
      <p:bldP spid="122" grpId="0" animBg="1"/>
      <p:bldP spid="166" grpId="0"/>
      <p:bldP spid="167" grpId="0"/>
      <p:bldP spid="6" grpId="0" animBg="1"/>
      <p:bldP spid="10" grpId="0"/>
      <p:bldP spid="11" grpId="0"/>
      <p:bldP spid="121" grpId="0" animBg="1"/>
      <p:bldP spid="164" grpId="0"/>
      <p:bldP spid="165" grpId="0"/>
      <p:bldP spid="120" grpId="0" animBg="1"/>
      <p:bldP spid="168" grpId="0"/>
      <p:bldP spid="169" grpId="0"/>
    </p:bldLst>
  </p:timing>
</p:sld>
</file>

<file path=ppt/tags/tag1.xml><?xml version="1.0" encoding="utf-8"?>
<p:tagLst xmlns:p="http://schemas.openxmlformats.org/presentationml/2006/main">
  <p:tag name="KSO_WM_UNIT_TIMELINE_IDINGROUP" val="1"/>
  <p:tag name="KSO_WM_UNIT_TIMELINE_EMPHASIS_ID" val="1"/>
  <p:tag name="KSO_WM_UNIT_HIGHLIGHT" val="0"/>
  <p:tag name="KSO_WM_UNIT_COMPATIBLE" val="0"/>
  <p:tag name="KSO_WM_DIAGRAM_GROUP_CODE" val="m1-1"/>
  <p:tag name="KSO_WM_UNIT_TYPE" val="m_i"/>
  <p:tag name="KSO_WM_UNIT_INDEX" val="1_1"/>
  <p:tag name="KSO_WM_UNIT_ID" val="diagram20191578_2*m_i*1_1"/>
  <p:tag name="KSO_WM_TEMPLATE_CATEGORY" val="diagram"/>
  <p:tag name="KSO_WM_TEMPLATE_INDEX" val="20191578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IMELINE_IDINGROUP" val="3"/>
  <p:tag name="KSO_WM_UNIT_TIMELINE_EMPHASIS_ID" val="2"/>
  <p:tag name="KSO_WM_UNIT_ISCONTENTSTITLE" val="0"/>
  <p:tag name="KSO_WM_UNIT_VALUE" val="6"/>
  <p:tag name="KSO_WM_UNIT_HIGHLIGHT" val="0"/>
  <p:tag name="KSO_WM_UNIT_COMPATIBLE" val="0"/>
  <p:tag name="KSO_WM_DIAGRAM_GROUP_CODE" val="m1-1"/>
  <p:tag name="KSO_WM_UNIT_TYPE" val="m_h_h_a"/>
  <p:tag name="KSO_WM_UNIT_INDEX" val="1_2_1_1"/>
  <p:tag name="KSO_WM_UNIT_ID" val="diagram20191578_2*m_h_h_a*1_2_1_1"/>
  <p:tag name="KSO_WM_TEMPLATE_CATEGORY" val="diagram"/>
  <p:tag name="KSO_WM_TEMPLATE_INDEX" val="20191578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TIMELINE_IDINGROUP" val="4"/>
  <p:tag name="KSO_WM_UNIT_TIMELINE_EMPHASIS_ID" val="3"/>
  <p:tag name="KSO_WM_UNIT_VALUE" val="24"/>
  <p:tag name="KSO_WM_UNIT_HIGHLIGHT" val="0"/>
  <p:tag name="KSO_WM_UNIT_COMPATIBLE" val="0"/>
  <p:tag name="KSO_WM_DIAGRAM_GROUP_CODE" val="m1-1"/>
  <p:tag name="KSO_WM_UNIT_TYPE" val="m_h_h_f"/>
  <p:tag name="KSO_WM_UNIT_INDEX" val="1_2_1_1"/>
  <p:tag name="KSO_WM_UNIT_ID" val="diagram20191578_2*m_h_h_f*1_2_1_1"/>
  <p:tag name="KSO_WM_TEMPLATE_CATEGORY" val="diagram"/>
  <p:tag name="KSO_WM_TEMPLATE_INDEX" val="20191578"/>
  <p:tag name="KSO_WM_UNIT_LAYERLEVEL" val="1_1_1_1"/>
  <p:tag name="KSO_WM_TAG_VERSION" val="1.0"/>
  <p:tag name="KSO_WM_BEAUTIFY_FLAG" val="#wm#"/>
  <p:tag name="KSO_WM_UNIT_PRESET_TEXT" val="简单地描述该时间点发生的一些事件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TIMELINE_IDINGROUP" val="5"/>
  <p:tag name="KSO_WM_UNIT_TIMELINE_EMPHASIS_ID" val="4"/>
  <p:tag name="KSO_WM_UNIT_ISCONTENTSTITLE" val="0"/>
  <p:tag name="KSO_WM_UNIT_VALUE" val="5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diagram20191578_2*m_h_a*1_2_1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PRESET_TEXT" val="2016/08/05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TIMELINE_IDINGROUP" val="6"/>
  <p:tag name="KSO_WM_UNIT_TIMELINE_EMPHASIS_ID" val="5"/>
  <p:tag name="KSO_WM_UNIT_HIGHLIGHT" val="0"/>
  <p:tag name="KSO_WM_UNIT_COMPATIBLE" val="0"/>
  <p:tag name="KSO_WM_DIAGRAM_GROUP_CODE" val="m1-1"/>
  <p:tag name="KSO_WM_UNIT_TYPE" val="m_h_i"/>
  <p:tag name="KSO_WM_UNIT_INDEX" val="1_2_2"/>
  <p:tag name="KSO_WM_UNIT_ID" val="diagram20191578_2*m_h_i*1_2_2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14.xml><?xml version="1.0" encoding="utf-8"?>
<p:tagLst xmlns:p="http://schemas.openxmlformats.org/presentationml/2006/main">
  <p:tag name="KSO_WM_UNIT_TIMELINE_IDINGROUP" val="7"/>
  <p:tag name="KSO_WM_UNIT_HIGHLIGHT" val="0"/>
  <p:tag name="KSO_WM_UNIT_COMPATIBLE" val="0"/>
  <p:tag name="KSO_WM_DIAGRAM_GROUP_CODE" val="m1-1"/>
  <p:tag name="KSO_WM_UNIT_TYPE" val="m_h_i"/>
  <p:tag name="KSO_WM_UNIT_INDEX" val="1_2_3"/>
  <p:tag name="KSO_WM_UNIT_ID" val="diagram20191578_2*m_h_i*1_2_3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TYPE" val="i"/>
  <p:tag name="KSO_WM_UNIT_INDEX" val="1"/>
  <p:tag name="KSO_WM_UNIT_ID" val="diagram20191578_2*i*1"/>
  <p:tag name="KSO_WM_TEMPLATE_CATEGORY" val="diagram"/>
  <p:tag name="KSO_WM_TEMPLATE_INDEX" val="20191578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ISCONTENTSTITLE" val="0"/>
  <p:tag name="KSO_WM_UNIT_VALUE" val="12"/>
  <p:tag name="KSO_WM_UNIT_HIGHLIGHT" val="0"/>
  <p:tag name="KSO_WM_UNIT_COMPATIBLE" val="0"/>
  <p:tag name="KSO_WM_DIAGRAM_GROUP_CODE" val="m1-1"/>
  <p:tag name="KSO_WM_UNIT_TYPE" val="a"/>
  <p:tag name="KSO_WM_UNIT_INDEX" val="1"/>
  <p:tag name="KSO_WM_UNIT_ID" val="diagram20191578_2*a*1"/>
  <p:tag name="KSO_WM_TEMPLATE_CATEGORY" val="diagram"/>
  <p:tag name="KSO_WM_TEMPLATE_INDEX" val="20191578"/>
  <p:tag name="KSO_WM_UNIT_LAYERLEVEL" val="1"/>
  <p:tag name="KSO_WM_TAG_VERSION" val="1.0"/>
  <p:tag name="KSO_WM_BEAUTIFY_FLAG" val="#wm#"/>
  <p:tag name="KSO_WM_UNIT_PRESET_TEXT" val="大事件概括标题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VALUE" val="48"/>
  <p:tag name="KSO_WM_UNIT_HIGHLIGHT" val="0"/>
  <p:tag name="KSO_WM_UNIT_COMPATIBLE" val="0"/>
  <p:tag name="KSO_WM_DIAGRAM_GROUP_CODE" val="m1-1"/>
  <p:tag name="KSO_WM_UNIT_TYPE" val="f"/>
  <p:tag name="KSO_WM_UNIT_INDEX" val="1"/>
  <p:tag name="KSO_WM_UNIT_ID" val="diagram20191578_2*f*1"/>
  <p:tag name="KSO_WM_TEMPLATE_CATEGORY" val="diagram"/>
  <p:tag name="KSO_WM_TEMPLATE_INDEX" val="20191578"/>
  <p:tag name="KSO_WM_UNIT_LAYERLEVEL" val="1"/>
  <p:tag name="KSO_WM_TAG_VERSION" val="1.0"/>
  <p:tag name="KSO_WM_BEAUTIFY_FLAG" val="#wm#"/>
  <p:tag name="KSO_WM_UNIT_PRESET_TEXT" val="点击此处添加具体内容，简明扼要的阐述您的观点。根据需要可酌情增减文字。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ISCONTENTSTITLE" val="0"/>
  <p:tag name="KSO_WM_UNIT_VALUE" val="9"/>
  <p:tag name="KSO_WM_UNIT_HIGHLIGHT" val="0"/>
  <p:tag name="KSO_WM_UNIT_COMPATIBLE" val="0"/>
  <p:tag name="KSO_WM_DIAGRAM_GROUP_CODE" val="m1-1"/>
  <p:tag name="KSO_WM_UNIT_TYPE" val="b"/>
  <p:tag name="KSO_WM_UNIT_INDEX" val="1"/>
  <p:tag name="KSO_WM_UNIT_ID" val="diagram20191578_2*b*1"/>
  <p:tag name="KSO_WM_TEMPLATE_CATEGORY" val="diagram"/>
  <p:tag name="KSO_WM_TEMPLATE_INDEX" val="20191578"/>
  <p:tag name="KSO_WM_UNIT_LAYERLEVEL" val="1"/>
  <p:tag name="KSO_WM_TAG_VERSION" val="1.0"/>
  <p:tag name="KSO_WM_BEAUTIFY_FLAG" val="#wm#"/>
  <p:tag name="KSO_WM_UNIT_PRESET_TEXT" val="对大事件的补充说明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VALUE" val="48"/>
  <p:tag name="KSO_WM_UNIT_HIGHLIGHT" val="0"/>
  <p:tag name="KSO_WM_UNIT_COMPATIBLE" val="0"/>
  <p:tag name="KSO_WM_DIAGRAM_GROUP_CODE" val="m1-1"/>
  <p:tag name="KSO_WM_UNIT_TYPE" val="f"/>
  <p:tag name="KSO_WM_UNIT_INDEX" val="2"/>
  <p:tag name="KSO_WM_UNIT_ID" val="diagram20191578_2*f*2"/>
  <p:tag name="KSO_WM_TEMPLATE_CATEGORY" val="diagram"/>
  <p:tag name="KSO_WM_TEMPLATE_INDEX" val="20191578"/>
  <p:tag name="KSO_WM_UNIT_LAYERLEVEL" val="1"/>
  <p:tag name="KSO_WM_TAG_VERSION" val="1.0"/>
  <p:tag name="KSO_WM_BEAUTIFY_FLAG" val="#wm#"/>
  <p:tag name="KSO_WM_UNIT_PRESET_TEXT" val="点击此处添加具体内容，简明扼要的阐述您的观点。根据需要可酌情增减文字。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TIMELINE_IDINGROUP" val="2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1_1"/>
  <p:tag name="KSO_WM_UNIT_ID" val="diagram20191578_2*m_h_i*1_1_1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TIMELINE_IDINGROUP" val="1"/>
  <p:tag name="KSO_WM_UNIT_TIMELINE_EMPHASIS_ID" val="5"/>
  <p:tag name="KSO_WM_UNIT_HIGHLIGHT" val="0"/>
  <p:tag name="KSO_WM_UNIT_COMPATIBLE" val="0"/>
  <p:tag name="KSO_WM_DIAGRAM_GROUP_CODE" val="m1-1"/>
  <p:tag name="KSO_WM_UNIT_TYPE" val="m_i"/>
  <p:tag name="KSO_WM_UNIT_INDEX" val="1_3"/>
  <p:tag name="KSO_WM_UNIT_ID" val="diagram20191578_2*m_i*1_3"/>
  <p:tag name="KSO_WM_TEMPLATE_CATEGORY" val="diagram"/>
  <p:tag name="KSO_WM_TEMPLATE_INDEX" val="20191578"/>
  <p:tag name="KSO_WM_UNIT_LAYERLEVEL" val="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TIMELINE_IDINGROUP" val="2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3_2"/>
  <p:tag name="KSO_WM_UNIT_ID" val="diagram20191578_2*m_h_i*1_3_2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TIMELINE_IDINGROUP" val="3"/>
  <p:tag name="KSO_WM_UNIT_TIMELINE_EMPHASIS_ID" val="2"/>
  <p:tag name="KSO_WM_UNIT_ISCONTENTSTITLE" val="0"/>
  <p:tag name="KSO_WM_UNIT_VALUE" val="6"/>
  <p:tag name="KSO_WM_UNIT_HIGHLIGHT" val="0"/>
  <p:tag name="KSO_WM_UNIT_COMPATIBLE" val="0"/>
  <p:tag name="KSO_WM_DIAGRAM_GROUP_CODE" val="m1-1"/>
  <p:tag name="KSO_WM_UNIT_TYPE" val="m_h_h_a"/>
  <p:tag name="KSO_WM_UNIT_INDEX" val="1_3_1_1"/>
  <p:tag name="KSO_WM_UNIT_ID" val="diagram20191578_2*m_h_h_a*1_3_1_1"/>
  <p:tag name="KSO_WM_TEMPLATE_CATEGORY" val="diagram"/>
  <p:tag name="KSO_WM_TEMPLATE_INDEX" val="20191578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TIMELINE_IDINGROUP" val="4"/>
  <p:tag name="KSO_WM_UNIT_TIMELINE_EMPHASIS_ID" val="3"/>
  <p:tag name="KSO_WM_UNIT_VALUE" val="24"/>
  <p:tag name="KSO_WM_UNIT_HIGHLIGHT" val="0"/>
  <p:tag name="KSO_WM_UNIT_COMPATIBLE" val="0"/>
  <p:tag name="KSO_WM_DIAGRAM_GROUP_CODE" val="m1-1"/>
  <p:tag name="KSO_WM_UNIT_TYPE" val="m_h_h_f"/>
  <p:tag name="KSO_WM_UNIT_INDEX" val="1_3_1_1"/>
  <p:tag name="KSO_WM_UNIT_ID" val="diagram20191578_2*m_h_h_f*1_3_1_1"/>
  <p:tag name="KSO_WM_TEMPLATE_CATEGORY" val="diagram"/>
  <p:tag name="KSO_WM_TEMPLATE_INDEX" val="20191578"/>
  <p:tag name="KSO_WM_UNIT_LAYERLEVEL" val="1_1_1_1"/>
  <p:tag name="KSO_WM_TAG_VERSION" val="1.0"/>
  <p:tag name="KSO_WM_BEAUTIFY_FLAG" val="#wm#"/>
  <p:tag name="KSO_WM_UNIT_PRESET_TEXT" val="简单地描述该时间点发生的一些事件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TIMELINE_IDINGROUP" val="5"/>
  <p:tag name="KSO_WM_UNIT_TIMELINE_EMPHASIS_ID" val="4"/>
  <p:tag name="KSO_WM_UNIT_ISCONTENTSTITLE" val="0"/>
  <p:tag name="KSO_WM_UNIT_VALUE" val="5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diagram20191578_2*m_h_a*1_3_1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PRESET_TEXT" val="2016/08/05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TIMELINE_IDINGROUP" val="6"/>
  <p:tag name="KSO_WM_UNIT_TIMELINE_EMPHASIS_ID" val="5"/>
  <p:tag name="KSO_WM_UNIT_HIGHLIGHT" val="0"/>
  <p:tag name="KSO_WM_UNIT_COMPATIBLE" val="0"/>
  <p:tag name="KSO_WM_DIAGRAM_GROUP_CODE" val="m1-1"/>
  <p:tag name="KSO_WM_UNIT_TYPE" val="m_h_i"/>
  <p:tag name="KSO_WM_UNIT_INDEX" val="1_3_1"/>
  <p:tag name="KSO_WM_UNIT_ID" val="diagram20191578_2*m_h_i*1_3_1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LINE_FORE_SCHEMECOLOR_INDEX" val="7"/>
  <p:tag name="KSO_WM_UNIT_LINE_FILL_TYPE" val="2"/>
  <p:tag name="KSO_WM_UNIT_USESOURCEFORMAT_APPLY" val="1"/>
</p:tagLst>
</file>

<file path=ppt/tags/tag26.xml><?xml version="1.0" encoding="utf-8"?>
<p:tagLst xmlns:p="http://schemas.openxmlformats.org/presentationml/2006/main">
  <p:tag name="KSO_WM_UNIT_TIMELINE_IDINGROUP" val="7"/>
  <p:tag name="KSO_WM_UNIT_TIMELINE_EMPHASIS_ID" val="6"/>
  <p:tag name="KSO_WM_UNIT_HIGHLIGHT" val="0"/>
  <p:tag name="KSO_WM_UNIT_COMPATIBLE" val="0"/>
  <p:tag name="KSO_WM_DIAGRAM_GROUP_CODE" val="m1-1"/>
  <p:tag name="KSO_WM_UNIT_TYPE" val="m_h_i"/>
  <p:tag name="KSO_WM_UNIT_INDEX" val="1_3_3"/>
  <p:tag name="KSO_WM_UNIT_ID" val="diagram20191578_2*m_h_i*1_3_3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SLIDE_TIMELINE_TYPE" val="single"/>
  <p:tag name="KSO_WM_SLIDE_MODEL_TYPE" val="timeline"/>
  <p:tag name="KSO_WM_SLIDE_TIMELINE_MINITEMS" val="2"/>
  <p:tag name="KSO_WM_SLIDE_TIMELINE_MAXITEMS" val="3"/>
  <p:tag name="KSO_WM_SLIDE_ID" val="diagram20191578_2"/>
  <p:tag name="KSO_WM_SLIDE_TYPE" val="text"/>
  <p:tag name="KSO_WM_SLIDE_SUBTYPE" val="diag"/>
  <p:tag name="KSO_WM_SLIDE_ITEM_CNT" val="3"/>
  <p:tag name="KSO_WM_SLIDE_INDEX" val="2"/>
  <p:tag name="KSO_WM_SLIDE_SIZE" val="401.747*428.197"/>
  <p:tag name="KSO_WM_SLIDE_POSITION" val="484.229*111.636"/>
  <p:tag name="KSO_WM_DIAGRAM_GROUP_CODE" val="m1-1"/>
  <p:tag name="KSO_WM_SLIDE_DIAGTYPE" val="m"/>
  <p:tag name="KSO_WM_TAG_VERSION" val="1.0"/>
  <p:tag name="KSO_WM_BEAUTIFY_FLAG" val="#wm#"/>
  <p:tag name="KSO_WM_TEMPLATE_CATEGORY" val="diagram"/>
  <p:tag name="KSO_WM_TEMPLATE_INDEX" val="20191578"/>
  <p:tag name="KSO_WM_SLIDE_LAYOUT" val="a_b_f_m"/>
  <p:tag name="KSO_WM_SLIDE_LAYOUT_CNT" val="1_1_2_1"/>
  <p:tag name="KSO_WM_SLIDE_TIMELINE_USEDEMPHASIS" val="1,3"/>
  <p:tag name="KSO_WM_SLIDE_TIMELINE_USEDCOLOR" val="4"/>
</p:tagLst>
</file>

<file path=ppt/tags/tag3.xml><?xml version="1.0" encoding="utf-8"?>
<p:tagLst xmlns:p="http://schemas.openxmlformats.org/presentationml/2006/main">
  <p:tag name="KSO_WM_UNIT_TIMELINE_IDINGROUP" val="3"/>
  <p:tag name="KSO_WM_UNIT_TIMELINE_EMPHASIS_ID" val="2"/>
  <p:tag name="KSO_WM_UNIT_ISCONTENTSTITLE" val="0"/>
  <p:tag name="KSO_WM_UNIT_VALUE" val="6"/>
  <p:tag name="KSO_WM_UNIT_HIGHLIGHT" val="0"/>
  <p:tag name="KSO_WM_UNIT_COMPATIBLE" val="0"/>
  <p:tag name="KSO_WM_DIAGRAM_GROUP_CODE" val="m1-1"/>
  <p:tag name="KSO_WM_UNIT_TYPE" val="m_h_h_a"/>
  <p:tag name="KSO_WM_UNIT_INDEX" val="1_1_1_1"/>
  <p:tag name="KSO_WM_UNIT_ID" val="diagram20191578_2*m_h_h_a*1_1_1_1"/>
  <p:tag name="KSO_WM_TEMPLATE_CATEGORY" val="diagram"/>
  <p:tag name="KSO_WM_TEMPLATE_INDEX" val="20191578"/>
  <p:tag name="KSO_WM_UNIT_LAYERLEVEL" val="1_1_1_1"/>
  <p:tag name="KSO_WM_TAG_VERSION" val="1.0"/>
  <p:tag name="KSO_WM_BEAUTIFY_FLAG" val="#wm#"/>
  <p:tag name="KSO_WM_UNIT_PRESET_TEXT" val="事件内容标题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TIMELINE_IDINGROUP" val="4"/>
  <p:tag name="KSO_WM_UNIT_TIMELINE_EMPHASIS_ID" val="3"/>
  <p:tag name="KSO_WM_UNIT_VALUE" val="24"/>
  <p:tag name="KSO_WM_UNIT_HIGHLIGHT" val="0"/>
  <p:tag name="KSO_WM_UNIT_COMPATIBLE" val="0"/>
  <p:tag name="KSO_WM_DIAGRAM_GROUP_CODE" val="m1-1"/>
  <p:tag name="KSO_WM_UNIT_TYPE" val="m_h_h_f"/>
  <p:tag name="KSO_WM_UNIT_INDEX" val="1_1_1_1"/>
  <p:tag name="KSO_WM_UNIT_ID" val="diagram20191578_2*m_h_h_f*1_1_1_1"/>
  <p:tag name="KSO_WM_TEMPLATE_CATEGORY" val="diagram"/>
  <p:tag name="KSO_WM_TEMPLATE_INDEX" val="20191578"/>
  <p:tag name="KSO_WM_UNIT_LAYERLEVEL" val="1_1_1_1"/>
  <p:tag name="KSO_WM_TAG_VERSION" val="1.0"/>
  <p:tag name="KSO_WM_BEAUTIFY_FLAG" val="#wm#"/>
  <p:tag name="KSO_WM_UNIT_PRESET_TEXT" val="简单地描述该时间点发生的一些事件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UNIT_TIMELINE_IDINGROUP" val="5"/>
  <p:tag name="KSO_WM_UNIT_TIMELINE_EMPHASIS_ID" val="4"/>
  <p:tag name="KSO_WM_UNIT_ISCONTENTSTITLE" val="0"/>
  <p:tag name="KSO_WM_UNIT_VALUE" val="5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diagram20191578_2*m_h_a*1_1_1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PRESET_TEXT" val="2016/08/05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UNIT_TIMELINE_IDINGROUP" val="6"/>
  <p:tag name="KSO_WM_UNIT_TIMELINE_EMPHASIS_ID" val="5"/>
  <p:tag name="KSO_WM_UNIT_HIGHLIGHT" val="0"/>
  <p:tag name="KSO_WM_UNIT_COMPATIBLE" val="0"/>
  <p:tag name="KSO_WM_DIAGRAM_GROUP_CODE" val="m1-1"/>
  <p:tag name="KSO_WM_UNIT_TYPE" val="m_h_i"/>
  <p:tag name="KSO_WM_UNIT_INDEX" val="1_1_2"/>
  <p:tag name="KSO_WM_UNIT_ID" val="diagram20191578_2*m_h_i*1_1_2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</p:tagLst>
</file>

<file path=ppt/tags/tag7.xml><?xml version="1.0" encoding="utf-8"?>
<p:tagLst xmlns:p="http://schemas.openxmlformats.org/presentationml/2006/main">
  <p:tag name="KSO_WM_UNIT_TIMELINE_IDINGROUP" val="7"/>
  <p:tag name="KSO_WM_UNIT_TIMELINE_EMPHASIS_ID" val="6"/>
  <p:tag name="KSO_WM_UNIT_HIGHLIGHT" val="0"/>
  <p:tag name="KSO_WM_UNIT_COMPATIBLE" val="0"/>
  <p:tag name="KSO_WM_DIAGRAM_GROUP_CODE" val="m1-1"/>
  <p:tag name="KSO_WM_UNIT_TYPE" val="m_h_i"/>
  <p:tag name="KSO_WM_UNIT_INDEX" val="1_1_3"/>
  <p:tag name="KSO_WM_UNIT_ID" val="diagram20191578_2*m_h_i*1_1_3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TIMELINE_IDINGROUP" val="1"/>
  <p:tag name="KSO_WM_UNIT_TIMELINE_EMPHASIS_ID" val="6"/>
  <p:tag name="KSO_WM_UNIT_HIGHLIGHT" val="0"/>
  <p:tag name="KSO_WM_UNIT_COMPATIBLE" val="0"/>
  <p:tag name="KSO_WM_DIAGRAM_GROUP_CODE" val="m1-1"/>
  <p:tag name="KSO_WM_UNIT_TYPE" val="m_i"/>
  <p:tag name="KSO_WM_UNIT_INDEX" val="1_2"/>
  <p:tag name="KSO_WM_UNIT_ID" val="diagram20191578_2*m_i*1_2"/>
  <p:tag name="KSO_WM_TEMPLATE_CATEGORY" val="diagram"/>
  <p:tag name="KSO_WM_TEMPLATE_INDEX" val="20191578"/>
  <p:tag name="KSO_WM_UNIT_LAYERLEVEL" val="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TIMELINE_IDINGROUP" val="2"/>
  <p:tag name="KSO_WM_UNIT_TIMELINE_EMPHASIS_ID" val="1"/>
  <p:tag name="KSO_WM_UNIT_HIGHLIGHT" val="0"/>
  <p:tag name="KSO_WM_UNIT_COMPATIBLE" val="0"/>
  <p:tag name="KSO_WM_DIAGRAM_GROUP_CODE" val="m1-1"/>
  <p:tag name="KSO_WM_UNIT_TYPE" val="m_h_i"/>
  <p:tag name="KSO_WM_UNIT_INDEX" val="1_2_1"/>
  <p:tag name="KSO_WM_UNIT_ID" val="diagram20191578_2*m_h_i*1_2_1"/>
  <p:tag name="KSO_WM_TEMPLATE_CATEGORY" val="diagram"/>
  <p:tag name="KSO_WM_TEMPLATE_INDEX" val="2019157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7B108"/>
      </a:accent1>
      <a:accent2>
        <a:srgbClr val="CD3D0E"/>
      </a:accent2>
      <a:accent3>
        <a:srgbClr val="E7B108"/>
      </a:accent3>
      <a:accent4>
        <a:srgbClr val="CD3D0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的模板">
      <a:majorFont>
        <a:latin typeface="Open Sans"/>
        <a:ea typeface="微软雅黑"/>
        <a:cs typeface=""/>
      </a:majorFont>
      <a:minorFont>
        <a:latin typeface="Open Sans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B108"/>
    </a:accent1>
    <a:accent2>
      <a:srgbClr val="CD3D0E"/>
    </a:accent2>
    <a:accent3>
      <a:srgbClr val="E7B108"/>
    </a:accent3>
    <a:accent4>
      <a:srgbClr val="CD3D0E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2202</Words>
  <Application>WPS 演示</Application>
  <PresentationFormat>宽屏</PresentationFormat>
  <Paragraphs>428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8" baseType="lpstr">
      <vt:lpstr>Arial</vt:lpstr>
      <vt:lpstr>宋体</vt:lpstr>
      <vt:lpstr>Wingdings</vt:lpstr>
      <vt:lpstr>Microsoft JhengHei Light</vt:lpstr>
      <vt:lpstr>微软雅黑</vt:lpstr>
      <vt:lpstr>方正兰亭细黑_GBK</vt:lpstr>
      <vt:lpstr>Impact</vt:lpstr>
      <vt:lpstr>Clear Sans</vt:lpstr>
      <vt:lpstr>Helvetica</vt:lpstr>
      <vt:lpstr>Open Sans Semibold</vt:lpstr>
      <vt:lpstr>Arial</vt:lpstr>
      <vt:lpstr>Open Sans Light</vt:lpstr>
      <vt:lpstr>Open Sans</vt:lpstr>
      <vt:lpstr>Open Sans</vt:lpstr>
      <vt:lpstr>Segoe Print</vt:lpstr>
      <vt:lpstr>Arial Unicode MS</vt:lpstr>
      <vt:lpstr>等线</vt:lpstr>
      <vt:lpstr>Segoe UI</vt:lpstr>
      <vt:lpstr>Roboto</vt:lpstr>
      <vt:lpstr>微软雅黑 Light</vt:lpstr>
      <vt:lpstr>黑体</vt:lpstr>
      <vt:lpstr>Yu Gothic UI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-@极红Jahony</dc:creator>
  <cp:lastModifiedBy>愛誰誰</cp:lastModifiedBy>
  <cp:revision>229</cp:revision>
  <dcterms:created xsi:type="dcterms:W3CDTF">2017-09-17T12:17:00Z</dcterms:created>
  <dcterms:modified xsi:type="dcterms:W3CDTF">2018-10-13T02:27:57Z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